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86"/>
  </p:notesMasterIdLst>
  <p:sldIdLst>
    <p:sldId id="2147472568" r:id="rId2"/>
    <p:sldId id="257" r:id="rId3"/>
    <p:sldId id="2147472572" r:id="rId4"/>
    <p:sldId id="778" r:id="rId5"/>
    <p:sldId id="2147472605" r:id="rId6"/>
    <p:sldId id="2147472606" r:id="rId7"/>
    <p:sldId id="2147472593" r:id="rId8"/>
    <p:sldId id="827" r:id="rId9"/>
    <p:sldId id="2147472473" r:id="rId10"/>
    <p:sldId id="2147472474" r:id="rId11"/>
    <p:sldId id="2147472478" r:id="rId12"/>
    <p:sldId id="2147376753" r:id="rId13"/>
    <p:sldId id="2147376755" r:id="rId14"/>
    <p:sldId id="2147376756" r:id="rId15"/>
    <p:sldId id="2147376757" r:id="rId16"/>
    <p:sldId id="2147376758" r:id="rId17"/>
    <p:sldId id="2147472543" r:id="rId18"/>
    <p:sldId id="2147472609" r:id="rId19"/>
    <p:sldId id="359" r:id="rId20"/>
    <p:sldId id="360" r:id="rId21"/>
    <p:sldId id="2147472607" r:id="rId22"/>
    <p:sldId id="2147472479" r:id="rId23"/>
    <p:sldId id="2147472480" r:id="rId24"/>
    <p:sldId id="2147472481" r:id="rId25"/>
    <p:sldId id="2147472482" r:id="rId26"/>
    <p:sldId id="2147472610" r:id="rId27"/>
    <p:sldId id="366" r:id="rId28"/>
    <p:sldId id="367" r:id="rId29"/>
    <p:sldId id="369" r:id="rId30"/>
    <p:sldId id="371" r:id="rId31"/>
    <p:sldId id="372" r:id="rId32"/>
    <p:sldId id="2147472617" r:id="rId33"/>
    <p:sldId id="2147472618" r:id="rId34"/>
    <p:sldId id="2147472619" r:id="rId35"/>
    <p:sldId id="2147472620" r:id="rId36"/>
    <p:sldId id="2147472621" r:id="rId37"/>
    <p:sldId id="2147472622" r:id="rId38"/>
    <p:sldId id="2147472623" r:id="rId39"/>
    <p:sldId id="2147472624" r:id="rId40"/>
    <p:sldId id="2147472625" r:id="rId41"/>
    <p:sldId id="2147472626" r:id="rId42"/>
    <p:sldId id="368" r:id="rId43"/>
    <p:sldId id="2147472628" r:id="rId44"/>
    <p:sldId id="2147472629" r:id="rId45"/>
    <p:sldId id="370" r:id="rId46"/>
    <p:sldId id="2147472616" r:id="rId47"/>
    <p:sldId id="511" r:id="rId48"/>
    <p:sldId id="512" r:id="rId49"/>
    <p:sldId id="2147376724" r:id="rId50"/>
    <p:sldId id="2147472611" r:id="rId51"/>
    <p:sldId id="515" r:id="rId52"/>
    <p:sldId id="516" r:id="rId53"/>
    <p:sldId id="517" r:id="rId54"/>
    <p:sldId id="518" r:id="rId55"/>
    <p:sldId id="519" r:id="rId56"/>
    <p:sldId id="520" r:id="rId57"/>
    <p:sldId id="2147376725" r:id="rId58"/>
    <p:sldId id="2147472612" r:id="rId59"/>
    <p:sldId id="523" r:id="rId60"/>
    <p:sldId id="524" r:id="rId61"/>
    <p:sldId id="525" r:id="rId62"/>
    <p:sldId id="526" r:id="rId63"/>
    <p:sldId id="527" r:id="rId64"/>
    <p:sldId id="528" r:id="rId65"/>
    <p:sldId id="529" r:id="rId66"/>
    <p:sldId id="530" r:id="rId67"/>
    <p:sldId id="2147376726" r:id="rId68"/>
    <p:sldId id="2147472613" r:id="rId69"/>
    <p:sldId id="532" r:id="rId70"/>
    <p:sldId id="533" r:id="rId71"/>
    <p:sldId id="534" r:id="rId72"/>
    <p:sldId id="2147376727" r:id="rId73"/>
    <p:sldId id="2147472614" r:id="rId74"/>
    <p:sldId id="535" r:id="rId75"/>
    <p:sldId id="536" r:id="rId76"/>
    <p:sldId id="537" r:id="rId77"/>
    <p:sldId id="538" r:id="rId78"/>
    <p:sldId id="2147376728" r:id="rId79"/>
    <p:sldId id="2147472615" r:id="rId80"/>
    <p:sldId id="541" r:id="rId81"/>
    <p:sldId id="542" r:id="rId82"/>
    <p:sldId id="543" r:id="rId83"/>
    <p:sldId id="2147472608" r:id="rId84"/>
    <p:sldId id="269" r:id="rId85"/>
  </p:sldIdLst>
  <p:sldSz cx="9144000" cy="5143500" type="screen16x9"/>
  <p:notesSz cx="6858000" cy="9144000"/>
  <p:embeddedFontLst>
    <p:embeddedFont>
      <p:font typeface="Helvetica Neue Light" panose="020B0604020202020204" charset="0"/>
      <p:regular r:id="rId87"/>
      <p:bold r:id="rId88"/>
      <p:italic r:id="rId89"/>
      <p:boldItalic r:id="rId90"/>
    </p:embeddedFont>
    <p:embeddedFont>
      <p:font typeface="Montserrat" panose="00000500000000000000" pitchFamily="2" charset="0"/>
      <p:regular r:id="rId91"/>
      <p:bold r:id="rId92"/>
      <p:italic r:id="rId93"/>
      <p:boldItalic r:id="rId94"/>
    </p:embeddedFont>
    <p:embeddedFont>
      <p:font typeface="Montserrat Medium" panose="00000600000000000000" pitchFamily="2" charset="0"/>
      <p:regular r:id="rId95"/>
      <p:bold r:id="rId96"/>
      <p:italic r:id="rId97"/>
      <p:boldItalic r:id="rId98"/>
    </p:embeddedFont>
    <p:embeddedFont>
      <p:font typeface="Trebuchet MS" panose="020B0603020202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6" autoAdjust="0"/>
    <p:restoredTop sz="69888" autoAdjust="0"/>
  </p:normalViewPr>
  <p:slideViewPr>
    <p:cSldViewPr snapToGrid="0">
      <p:cViewPr varScale="1">
        <p:scale>
          <a:sx n="97" d="100"/>
          <a:sy n="97" d="100"/>
        </p:scale>
        <p:origin x="2148" y="306"/>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6260B-C263-462E-BFD4-D9E73B863B8D}" type="doc">
      <dgm:prSet loTypeId="urn:microsoft.com/office/officeart/2005/8/layout/hList1" loCatId="list" qsTypeId="urn:microsoft.com/office/officeart/2005/8/quickstyle/3d3" qsCatId="3D" csTypeId="urn:microsoft.com/office/officeart/2005/8/colors/accent1_2" csCatId="accent1" phldr="1"/>
      <dgm:spPr/>
      <dgm:t>
        <a:bodyPr/>
        <a:lstStyle/>
        <a:p>
          <a:endParaRPr lang="en-US"/>
        </a:p>
      </dgm:t>
    </dgm:pt>
    <dgm:pt modelId="{4A67136E-855E-4566-A444-ADD7AD6FD465}">
      <dgm:prSet phldrT="[Text]"/>
      <dgm:spPr/>
      <dgm:t>
        <a:bodyPr/>
        <a:lstStyle/>
        <a:p>
          <a:r>
            <a:rPr lang="en-US" dirty="0"/>
            <a:t>Comprehensive Asset Inventory</a:t>
          </a:r>
        </a:p>
      </dgm:t>
    </dgm:pt>
    <dgm:pt modelId="{7B52D589-4738-4F20-8455-00D1CADD562A}" type="parTrans" cxnId="{C694403F-7072-4BB7-BF21-97B4E3A56733}">
      <dgm:prSet/>
      <dgm:spPr/>
      <dgm:t>
        <a:bodyPr/>
        <a:lstStyle/>
        <a:p>
          <a:endParaRPr lang="en-US"/>
        </a:p>
      </dgm:t>
    </dgm:pt>
    <dgm:pt modelId="{72783FCC-F7E5-4AF7-8B38-70CB4C932299}" type="sibTrans" cxnId="{C694403F-7072-4BB7-BF21-97B4E3A56733}">
      <dgm:prSet/>
      <dgm:spPr/>
      <dgm:t>
        <a:bodyPr/>
        <a:lstStyle/>
        <a:p>
          <a:endParaRPr lang="en-US"/>
        </a:p>
      </dgm:t>
    </dgm:pt>
    <dgm:pt modelId="{BE575715-3C54-47F9-BE72-8EB6DD476A41}">
      <dgm:prSet phldrT="[Text]" custT="1"/>
      <dgm:spPr/>
      <dgm:t>
        <a:bodyPr/>
        <a:lstStyle/>
        <a:p>
          <a:r>
            <a:rPr lang="en-US" sz="1400" dirty="0"/>
            <a:t>Conduct a thorough inventory of all assets</a:t>
          </a:r>
        </a:p>
      </dgm:t>
    </dgm:pt>
    <dgm:pt modelId="{D7CE82A4-91BB-4E46-91F9-167C685F2AA1}" type="parTrans" cxnId="{DD62B1C4-8989-4147-9137-1BC7454B3B47}">
      <dgm:prSet/>
      <dgm:spPr/>
      <dgm:t>
        <a:bodyPr/>
        <a:lstStyle/>
        <a:p>
          <a:endParaRPr lang="en-US"/>
        </a:p>
      </dgm:t>
    </dgm:pt>
    <dgm:pt modelId="{F09C4C84-C5E5-43D1-84EC-2E58636EEA15}" type="sibTrans" cxnId="{DD62B1C4-8989-4147-9137-1BC7454B3B47}">
      <dgm:prSet/>
      <dgm:spPr/>
      <dgm:t>
        <a:bodyPr/>
        <a:lstStyle/>
        <a:p>
          <a:endParaRPr lang="en-US"/>
        </a:p>
      </dgm:t>
    </dgm:pt>
    <dgm:pt modelId="{631A4554-BE18-4F07-B912-30DE3A2FEA9C}">
      <dgm:prSet phldrT="[Text]" custT="1"/>
      <dgm:spPr/>
      <dgm:t>
        <a:bodyPr/>
        <a:lstStyle/>
        <a:p>
          <a:r>
            <a:rPr lang="en-US" sz="1400" dirty="0"/>
            <a:t>Categorize according to sensitivity and criticality</a:t>
          </a:r>
        </a:p>
      </dgm:t>
    </dgm:pt>
    <dgm:pt modelId="{B93F025F-B092-4126-A4C3-A37B0D308CCC}" type="parTrans" cxnId="{E740FC1B-6460-46E4-A715-91B120C4D50A}">
      <dgm:prSet/>
      <dgm:spPr/>
      <dgm:t>
        <a:bodyPr/>
        <a:lstStyle/>
        <a:p>
          <a:endParaRPr lang="en-US"/>
        </a:p>
      </dgm:t>
    </dgm:pt>
    <dgm:pt modelId="{58271254-D4B3-462E-B36A-44EC2EAB677C}" type="sibTrans" cxnId="{E740FC1B-6460-46E4-A715-91B120C4D50A}">
      <dgm:prSet/>
      <dgm:spPr/>
      <dgm:t>
        <a:bodyPr/>
        <a:lstStyle/>
        <a:p>
          <a:endParaRPr lang="en-US"/>
        </a:p>
      </dgm:t>
    </dgm:pt>
    <dgm:pt modelId="{7D2AE53E-4B89-4248-97F2-72FC7F16AA2C}">
      <dgm:prSet phldrT="[Text]"/>
      <dgm:spPr/>
      <dgm:t>
        <a:bodyPr/>
        <a:lstStyle/>
        <a:p>
          <a:r>
            <a:rPr lang="en-US" dirty="0"/>
            <a:t>Entry Point Risk Assessment</a:t>
          </a:r>
        </a:p>
      </dgm:t>
    </dgm:pt>
    <dgm:pt modelId="{8515FAFE-482C-4CBB-A0B1-C6E690F6E78C}" type="parTrans" cxnId="{24769570-B214-4F5F-8FB2-AE3EED731C9C}">
      <dgm:prSet/>
      <dgm:spPr/>
      <dgm:t>
        <a:bodyPr/>
        <a:lstStyle/>
        <a:p>
          <a:endParaRPr lang="en-US"/>
        </a:p>
      </dgm:t>
    </dgm:pt>
    <dgm:pt modelId="{20129E3E-2B53-4AB4-BA7D-7AA6336B6EEE}" type="sibTrans" cxnId="{24769570-B214-4F5F-8FB2-AE3EED731C9C}">
      <dgm:prSet/>
      <dgm:spPr/>
      <dgm:t>
        <a:bodyPr/>
        <a:lstStyle/>
        <a:p>
          <a:endParaRPr lang="en-US"/>
        </a:p>
      </dgm:t>
    </dgm:pt>
    <dgm:pt modelId="{76A4F98E-C110-4E83-A164-EC09EABD699F}">
      <dgm:prSet phldrT="[Text]" custT="1"/>
      <dgm:spPr/>
      <dgm:t>
        <a:bodyPr/>
        <a:lstStyle/>
        <a:p>
          <a:r>
            <a:rPr lang="en-US" sz="1400" dirty="0"/>
            <a:t>Evaluate each identified entry point for potential vulnerabilities</a:t>
          </a:r>
        </a:p>
      </dgm:t>
    </dgm:pt>
    <dgm:pt modelId="{E5CC9A74-366F-4DF4-B62F-320E80D3418F}" type="parTrans" cxnId="{9E9C428C-F8A4-4B6C-B517-B6330BB58F4C}">
      <dgm:prSet/>
      <dgm:spPr/>
      <dgm:t>
        <a:bodyPr/>
        <a:lstStyle/>
        <a:p>
          <a:endParaRPr lang="en-US"/>
        </a:p>
      </dgm:t>
    </dgm:pt>
    <dgm:pt modelId="{45A44232-9422-47EB-B66B-3B3B2BF11B90}" type="sibTrans" cxnId="{9E9C428C-F8A4-4B6C-B517-B6330BB58F4C}">
      <dgm:prSet/>
      <dgm:spPr/>
      <dgm:t>
        <a:bodyPr/>
        <a:lstStyle/>
        <a:p>
          <a:endParaRPr lang="en-US"/>
        </a:p>
      </dgm:t>
    </dgm:pt>
    <dgm:pt modelId="{5423537B-D5C7-468A-B489-A2C0CE74B27D}">
      <dgm:prSet phldrT="[Text]" custT="1"/>
      <dgm:spPr/>
      <dgm:t>
        <a:bodyPr/>
        <a:lstStyle/>
        <a:p>
          <a:r>
            <a:rPr lang="en-US" sz="1400" dirty="0"/>
            <a:t>Implement security measures tailored specifically to mitigate risks associated with unauthorized access</a:t>
          </a:r>
        </a:p>
      </dgm:t>
    </dgm:pt>
    <dgm:pt modelId="{CC867DCD-7028-4FB3-8DC0-431BF80FFBF8}" type="parTrans" cxnId="{8360AAEB-DDB5-4419-9E2F-66AF23D3FF00}">
      <dgm:prSet/>
      <dgm:spPr/>
      <dgm:t>
        <a:bodyPr/>
        <a:lstStyle/>
        <a:p>
          <a:endParaRPr lang="en-US"/>
        </a:p>
      </dgm:t>
    </dgm:pt>
    <dgm:pt modelId="{88097627-B4EB-4F44-B6AC-BA735EFD3229}" type="sibTrans" cxnId="{8360AAEB-DDB5-4419-9E2F-66AF23D3FF00}">
      <dgm:prSet/>
      <dgm:spPr/>
      <dgm:t>
        <a:bodyPr/>
        <a:lstStyle/>
        <a:p>
          <a:endParaRPr lang="en-US"/>
        </a:p>
      </dgm:t>
    </dgm:pt>
    <dgm:pt modelId="{D8E2485B-028D-4665-9C30-0C18728514B2}">
      <dgm:prSet phldrT="[Text]"/>
      <dgm:spPr/>
      <dgm:t>
        <a:bodyPr/>
        <a:lstStyle/>
        <a:p>
          <a:r>
            <a:rPr lang="en-US" dirty="0"/>
            <a:t>Continuous Monitoring Practices</a:t>
          </a:r>
        </a:p>
      </dgm:t>
    </dgm:pt>
    <dgm:pt modelId="{E18718CD-3D4A-40F0-B3A0-3839AAC6A300}" type="parTrans" cxnId="{30E08796-02AD-45AC-8B21-09CD0368091A}">
      <dgm:prSet/>
      <dgm:spPr/>
      <dgm:t>
        <a:bodyPr/>
        <a:lstStyle/>
        <a:p>
          <a:endParaRPr lang="en-US"/>
        </a:p>
      </dgm:t>
    </dgm:pt>
    <dgm:pt modelId="{18C08928-2B30-4A0A-BE0F-91789D8C1404}" type="sibTrans" cxnId="{30E08796-02AD-45AC-8B21-09CD0368091A}">
      <dgm:prSet/>
      <dgm:spPr/>
      <dgm:t>
        <a:bodyPr/>
        <a:lstStyle/>
        <a:p>
          <a:endParaRPr lang="en-US"/>
        </a:p>
      </dgm:t>
    </dgm:pt>
    <dgm:pt modelId="{0D3547BE-1E09-407A-81D2-2344C2EF5A11}">
      <dgm:prSet phldrT="[Text]" custT="1"/>
      <dgm:spPr/>
      <dgm:t>
        <a:bodyPr/>
        <a:lstStyle/>
        <a:p>
          <a:r>
            <a:rPr lang="en-US" sz="1400" dirty="0"/>
            <a:t>Establish ongoing monitoring of assets &amp; entry points</a:t>
          </a:r>
        </a:p>
      </dgm:t>
    </dgm:pt>
    <dgm:pt modelId="{B712C278-793F-4362-9E7B-22D96DFCF87A}" type="parTrans" cxnId="{F5AA4819-43F3-4249-92E6-E6BC2FE11599}">
      <dgm:prSet/>
      <dgm:spPr/>
      <dgm:t>
        <a:bodyPr/>
        <a:lstStyle/>
        <a:p>
          <a:endParaRPr lang="en-US"/>
        </a:p>
      </dgm:t>
    </dgm:pt>
    <dgm:pt modelId="{7184E320-B3D8-4A36-8326-108604D293F1}" type="sibTrans" cxnId="{F5AA4819-43F3-4249-92E6-E6BC2FE11599}">
      <dgm:prSet/>
      <dgm:spPr/>
      <dgm:t>
        <a:bodyPr/>
        <a:lstStyle/>
        <a:p>
          <a:endParaRPr lang="en-US"/>
        </a:p>
      </dgm:t>
    </dgm:pt>
    <dgm:pt modelId="{09C7444F-EF80-4A4F-92D1-78B4236BE1E1}">
      <dgm:prSet phldrT="[Text]" custT="1"/>
      <dgm:spPr/>
      <dgm:t>
        <a:bodyPr/>
        <a:lstStyle/>
        <a:p>
          <a:r>
            <a:rPr lang="en-US" sz="1400" dirty="0"/>
            <a:t>Include change and emerging threat detection</a:t>
          </a:r>
        </a:p>
      </dgm:t>
    </dgm:pt>
    <dgm:pt modelId="{E3E492DD-351E-4C32-99AB-E482F27FBF09}" type="parTrans" cxnId="{DE6BF04D-834A-48EB-B969-D509D504AEBF}">
      <dgm:prSet/>
      <dgm:spPr/>
      <dgm:t>
        <a:bodyPr/>
        <a:lstStyle/>
        <a:p>
          <a:endParaRPr lang="en-US"/>
        </a:p>
      </dgm:t>
    </dgm:pt>
    <dgm:pt modelId="{09EA18BF-70D6-4783-942E-6BBDF3702D2C}" type="sibTrans" cxnId="{DE6BF04D-834A-48EB-B969-D509D504AEBF}">
      <dgm:prSet/>
      <dgm:spPr/>
      <dgm:t>
        <a:bodyPr/>
        <a:lstStyle/>
        <a:p>
          <a:endParaRPr lang="en-US"/>
        </a:p>
      </dgm:t>
    </dgm:pt>
    <dgm:pt modelId="{388F6709-9E20-4F9B-8911-93D51D75FCC6}">
      <dgm:prSet phldrT="[Text]" custT="1"/>
      <dgm:spPr/>
      <dgm:t>
        <a:bodyPr/>
        <a:lstStyle/>
        <a:p>
          <a:r>
            <a:rPr lang="en-US" sz="1400" dirty="0"/>
            <a:t>Use to drive protection focus</a:t>
          </a:r>
        </a:p>
      </dgm:t>
    </dgm:pt>
    <dgm:pt modelId="{0EFDC41A-64D5-4268-B65B-FF4EAEBF8CC5}" type="parTrans" cxnId="{384DDF07-7A9B-45AB-B790-D9AA9C4F264B}">
      <dgm:prSet/>
      <dgm:spPr/>
      <dgm:t>
        <a:bodyPr/>
        <a:lstStyle/>
        <a:p>
          <a:endParaRPr lang="en-US"/>
        </a:p>
      </dgm:t>
    </dgm:pt>
    <dgm:pt modelId="{1D8CAF22-669B-41FD-BAA5-44AFE85CE41C}" type="sibTrans" cxnId="{384DDF07-7A9B-45AB-B790-D9AA9C4F264B}">
      <dgm:prSet/>
      <dgm:spPr/>
      <dgm:t>
        <a:bodyPr/>
        <a:lstStyle/>
        <a:p>
          <a:endParaRPr lang="en-US"/>
        </a:p>
      </dgm:t>
    </dgm:pt>
    <dgm:pt modelId="{9455FFF7-B5C6-4F98-978E-A95E3E511B52}">
      <dgm:prSet phldrT="[Text]" custT="1"/>
      <dgm:spPr/>
      <dgm:t>
        <a:bodyPr/>
        <a:lstStyle/>
        <a:p>
          <a:r>
            <a:rPr lang="en-US" sz="1400" dirty="0"/>
            <a:t>Helps drive timely updates to security protocols and strategies for response</a:t>
          </a:r>
        </a:p>
      </dgm:t>
    </dgm:pt>
    <dgm:pt modelId="{433E944E-9A13-40B4-BD8E-FB2A22ED0073}" type="parTrans" cxnId="{46F08F2D-0BF8-45C6-8535-0FC0DBA7FBDE}">
      <dgm:prSet/>
      <dgm:spPr/>
      <dgm:t>
        <a:bodyPr/>
        <a:lstStyle/>
        <a:p>
          <a:endParaRPr lang="en-US"/>
        </a:p>
      </dgm:t>
    </dgm:pt>
    <dgm:pt modelId="{C7550A70-61C4-40BE-A523-641906891521}" type="sibTrans" cxnId="{46F08F2D-0BF8-45C6-8535-0FC0DBA7FBDE}">
      <dgm:prSet/>
      <dgm:spPr/>
      <dgm:t>
        <a:bodyPr/>
        <a:lstStyle/>
        <a:p>
          <a:endParaRPr lang="en-US"/>
        </a:p>
      </dgm:t>
    </dgm:pt>
    <dgm:pt modelId="{6E5BC8D8-77EE-4C73-BBDB-191055709791}" type="pres">
      <dgm:prSet presAssocID="{FB06260B-C263-462E-BFD4-D9E73B863B8D}" presName="Name0" presStyleCnt="0">
        <dgm:presLayoutVars>
          <dgm:dir/>
          <dgm:animLvl val="lvl"/>
          <dgm:resizeHandles val="exact"/>
        </dgm:presLayoutVars>
      </dgm:prSet>
      <dgm:spPr/>
    </dgm:pt>
    <dgm:pt modelId="{9CA4EE5E-35F3-4E0B-A20E-4C2111C3824C}" type="pres">
      <dgm:prSet presAssocID="{4A67136E-855E-4566-A444-ADD7AD6FD465}" presName="composite" presStyleCnt="0"/>
      <dgm:spPr/>
    </dgm:pt>
    <dgm:pt modelId="{853B6888-BCFF-46F7-96F7-4BC10891D4CB}" type="pres">
      <dgm:prSet presAssocID="{4A67136E-855E-4566-A444-ADD7AD6FD465}" presName="parTx" presStyleLbl="alignNode1" presStyleIdx="0" presStyleCnt="3">
        <dgm:presLayoutVars>
          <dgm:chMax val="0"/>
          <dgm:chPref val="0"/>
          <dgm:bulletEnabled val="1"/>
        </dgm:presLayoutVars>
      </dgm:prSet>
      <dgm:spPr/>
    </dgm:pt>
    <dgm:pt modelId="{6D07AF25-2194-4F1E-85F0-BFAC0EB04833}" type="pres">
      <dgm:prSet presAssocID="{4A67136E-855E-4566-A444-ADD7AD6FD465}" presName="desTx" presStyleLbl="alignAccFollowNode1" presStyleIdx="0" presStyleCnt="3">
        <dgm:presLayoutVars>
          <dgm:bulletEnabled val="1"/>
        </dgm:presLayoutVars>
      </dgm:prSet>
      <dgm:spPr/>
    </dgm:pt>
    <dgm:pt modelId="{DD507046-AA2F-4E98-A26D-0A3CAF3BD20E}" type="pres">
      <dgm:prSet presAssocID="{72783FCC-F7E5-4AF7-8B38-70CB4C932299}" presName="space" presStyleCnt="0"/>
      <dgm:spPr/>
    </dgm:pt>
    <dgm:pt modelId="{FDB1FB42-EDA3-4604-919E-8137880B3449}" type="pres">
      <dgm:prSet presAssocID="{7D2AE53E-4B89-4248-97F2-72FC7F16AA2C}" presName="composite" presStyleCnt="0"/>
      <dgm:spPr/>
    </dgm:pt>
    <dgm:pt modelId="{879F2668-3EDC-4D37-B91C-D373AB5539BB}" type="pres">
      <dgm:prSet presAssocID="{7D2AE53E-4B89-4248-97F2-72FC7F16AA2C}" presName="parTx" presStyleLbl="alignNode1" presStyleIdx="1" presStyleCnt="3">
        <dgm:presLayoutVars>
          <dgm:chMax val="0"/>
          <dgm:chPref val="0"/>
          <dgm:bulletEnabled val="1"/>
        </dgm:presLayoutVars>
      </dgm:prSet>
      <dgm:spPr/>
    </dgm:pt>
    <dgm:pt modelId="{1F4A41E7-0BCC-4F69-B9A5-3F675F3A7892}" type="pres">
      <dgm:prSet presAssocID="{7D2AE53E-4B89-4248-97F2-72FC7F16AA2C}" presName="desTx" presStyleLbl="alignAccFollowNode1" presStyleIdx="1" presStyleCnt="3">
        <dgm:presLayoutVars>
          <dgm:bulletEnabled val="1"/>
        </dgm:presLayoutVars>
      </dgm:prSet>
      <dgm:spPr/>
    </dgm:pt>
    <dgm:pt modelId="{6F5A94A4-710E-490B-89AD-C33F64364554}" type="pres">
      <dgm:prSet presAssocID="{20129E3E-2B53-4AB4-BA7D-7AA6336B6EEE}" presName="space" presStyleCnt="0"/>
      <dgm:spPr/>
    </dgm:pt>
    <dgm:pt modelId="{275A8955-72B9-4498-BD82-12C8620CC83D}" type="pres">
      <dgm:prSet presAssocID="{D8E2485B-028D-4665-9C30-0C18728514B2}" presName="composite" presStyleCnt="0"/>
      <dgm:spPr/>
    </dgm:pt>
    <dgm:pt modelId="{4E2BCCC7-1B1F-4C6C-BE21-C5AF46A4C494}" type="pres">
      <dgm:prSet presAssocID="{D8E2485B-028D-4665-9C30-0C18728514B2}" presName="parTx" presStyleLbl="alignNode1" presStyleIdx="2" presStyleCnt="3">
        <dgm:presLayoutVars>
          <dgm:chMax val="0"/>
          <dgm:chPref val="0"/>
          <dgm:bulletEnabled val="1"/>
        </dgm:presLayoutVars>
      </dgm:prSet>
      <dgm:spPr/>
    </dgm:pt>
    <dgm:pt modelId="{76D8EBDA-5C5B-457F-9980-97FBAB7C1D01}" type="pres">
      <dgm:prSet presAssocID="{D8E2485B-028D-4665-9C30-0C18728514B2}" presName="desTx" presStyleLbl="alignAccFollowNode1" presStyleIdx="2" presStyleCnt="3">
        <dgm:presLayoutVars>
          <dgm:bulletEnabled val="1"/>
        </dgm:presLayoutVars>
      </dgm:prSet>
      <dgm:spPr/>
    </dgm:pt>
  </dgm:ptLst>
  <dgm:cxnLst>
    <dgm:cxn modelId="{BE15F902-78F7-4A59-89D6-4280F4DA2B09}" type="presOf" srcId="{388F6709-9E20-4F9B-8911-93D51D75FCC6}" destId="{6D07AF25-2194-4F1E-85F0-BFAC0EB04833}" srcOrd="0" destOrd="2" presId="urn:microsoft.com/office/officeart/2005/8/layout/hList1"/>
    <dgm:cxn modelId="{384DDF07-7A9B-45AB-B790-D9AA9C4F264B}" srcId="{4A67136E-855E-4566-A444-ADD7AD6FD465}" destId="{388F6709-9E20-4F9B-8911-93D51D75FCC6}" srcOrd="2" destOrd="0" parTransId="{0EFDC41A-64D5-4268-B65B-FF4EAEBF8CC5}" sibTransId="{1D8CAF22-669B-41FD-BAA5-44AFE85CE41C}"/>
    <dgm:cxn modelId="{49311B09-D355-4506-905C-DFE52BDAA920}" type="presOf" srcId="{9455FFF7-B5C6-4F98-978E-A95E3E511B52}" destId="{76D8EBDA-5C5B-457F-9980-97FBAB7C1D01}" srcOrd="0" destOrd="2" presId="urn:microsoft.com/office/officeart/2005/8/layout/hList1"/>
    <dgm:cxn modelId="{AF8EEB11-B72E-4A6B-8824-B8DD2A326DED}" type="presOf" srcId="{D8E2485B-028D-4665-9C30-0C18728514B2}" destId="{4E2BCCC7-1B1F-4C6C-BE21-C5AF46A4C494}" srcOrd="0" destOrd="0" presId="urn:microsoft.com/office/officeart/2005/8/layout/hList1"/>
    <dgm:cxn modelId="{FE8FAD13-EDE9-4F22-AA32-3A0FE2480E49}" type="presOf" srcId="{09C7444F-EF80-4A4F-92D1-78B4236BE1E1}" destId="{76D8EBDA-5C5B-457F-9980-97FBAB7C1D01}" srcOrd="0" destOrd="1" presId="urn:microsoft.com/office/officeart/2005/8/layout/hList1"/>
    <dgm:cxn modelId="{B770CC14-A1C9-4D3A-8E1E-F6624FBE9DB5}" type="presOf" srcId="{76A4F98E-C110-4E83-A164-EC09EABD699F}" destId="{1F4A41E7-0BCC-4F69-B9A5-3F675F3A7892}" srcOrd="0" destOrd="0" presId="urn:microsoft.com/office/officeart/2005/8/layout/hList1"/>
    <dgm:cxn modelId="{F5AA4819-43F3-4249-92E6-E6BC2FE11599}" srcId="{D8E2485B-028D-4665-9C30-0C18728514B2}" destId="{0D3547BE-1E09-407A-81D2-2344C2EF5A11}" srcOrd="0" destOrd="0" parTransId="{B712C278-793F-4362-9E7B-22D96DFCF87A}" sibTransId="{7184E320-B3D8-4A36-8326-108604D293F1}"/>
    <dgm:cxn modelId="{E740FC1B-6460-46E4-A715-91B120C4D50A}" srcId="{4A67136E-855E-4566-A444-ADD7AD6FD465}" destId="{631A4554-BE18-4F07-B912-30DE3A2FEA9C}" srcOrd="1" destOrd="0" parTransId="{B93F025F-B092-4126-A4C3-A37B0D308CCC}" sibTransId="{58271254-D4B3-462E-B36A-44EC2EAB677C}"/>
    <dgm:cxn modelId="{46F08F2D-0BF8-45C6-8535-0FC0DBA7FBDE}" srcId="{D8E2485B-028D-4665-9C30-0C18728514B2}" destId="{9455FFF7-B5C6-4F98-978E-A95E3E511B52}" srcOrd="2" destOrd="0" parTransId="{433E944E-9A13-40B4-BD8E-FB2A22ED0073}" sibTransId="{C7550A70-61C4-40BE-A523-641906891521}"/>
    <dgm:cxn modelId="{C694403F-7072-4BB7-BF21-97B4E3A56733}" srcId="{FB06260B-C263-462E-BFD4-D9E73B863B8D}" destId="{4A67136E-855E-4566-A444-ADD7AD6FD465}" srcOrd="0" destOrd="0" parTransId="{7B52D589-4738-4F20-8455-00D1CADD562A}" sibTransId="{72783FCC-F7E5-4AF7-8B38-70CB4C932299}"/>
    <dgm:cxn modelId="{A3605A63-6F6D-4C28-B0BF-01F8D7DA0E67}" type="presOf" srcId="{0D3547BE-1E09-407A-81D2-2344C2EF5A11}" destId="{76D8EBDA-5C5B-457F-9980-97FBAB7C1D01}" srcOrd="0" destOrd="0" presId="urn:microsoft.com/office/officeart/2005/8/layout/hList1"/>
    <dgm:cxn modelId="{D634AF45-00F3-4D93-94CE-99193FCB1CEE}" type="presOf" srcId="{4A67136E-855E-4566-A444-ADD7AD6FD465}" destId="{853B6888-BCFF-46F7-96F7-4BC10891D4CB}" srcOrd="0" destOrd="0" presId="urn:microsoft.com/office/officeart/2005/8/layout/hList1"/>
    <dgm:cxn modelId="{9F8B4D46-B06C-40B3-B676-625C8715BA97}" type="presOf" srcId="{5423537B-D5C7-468A-B489-A2C0CE74B27D}" destId="{1F4A41E7-0BCC-4F69-B9A5-3F675F3A7892}" srcOrd="0" destOrd="1" presId="urn:microsoft.com/office/officeart/2005/8/layout/hList1"/>
    <dgm:cxn modelId="{DE6BF04D-834A-48EB-B969-D509D504AEBF}" srcId="{D8E2485B-028D-4665-9C30-0C18728514B2}" destId="{09C7444F-EF80-4A4F-92D1-78B4236BE1E1}" srcOrd="1" destOrd="0" parTransId="{E3E492DD-351E-4C32-99AB-E482F27FBF09}" sibTransId="{09EA18BF-70D6-4783-942E-6BBDF3702D2C}"/>
    <dgm:cxn modelId="{24769570-B214-4F5F-8FB2-AE3EED731C9C}" srcId="{FB06260B-C263-462E-BFD4-D9E73B863B8D}" destId="{7D2AE53E-4B89-4248-97F2-72FC7F16AA2C}" srcOrd="1" destOrd="0" parTransId="{8515FAFE-482C-4CBB-A0B1-C6E690F6E78C}" sibTransId="{20129E3E-2B53-4AB4-BA7D-7AA6336B6EEE}"/>
    <dgm:cxn modelId="{8B688B7E-038F-45A6-B8AE-DA7FE7731C16}" type="presOf" srcId="{FB06260B-C263-462E-BFD4-D9E73B863B8D}" destId="{6E5BC8D8-77EE-4C73-BBDB-191055709791}" srcOrd="0" destOrd="0" presId="urn:microsoft.com/office/officeart/2005/8/layout/hList1"/>
    <dgm:cxn modelId="{9E9C428C-F8A4-4B6C-B517-B6330BB58F4C}" srcId="{7D2AE53E-4B89-4248-97F2-72FC7F16AA2C}" destId="{76A4F98E-C110-4E83-A164-EC09EABD699F}" srcOrd="0" destOrd="0" parTransId="{E5CC9A74-366F-4DF4-B62F-320E80D3418F}" sibTransId="{45A44232-9422-47EB-B66B-3B3B2BF11B90}"/>
    <dgm:cxn modelId="{30E08796-02AD-45AC-8B21-09CD0368091A}" srcId="{FB06260B-C263-462E-BFD4-D9E73B863B8D}" destId="{D8E2485B-028D-4665-9C30-0C18728514B2}" srcOrd="2" destOrd="0" parTransId="{E18718CD-3D4A-40F0-B3A0-3839AAC6A300}" sibTransId="{18C08928-2B30-4A0A-BE0F-91789D8C1404}"/>
    <dgm:cxn modelId="{DD62B1C4-8989-4147-9137-1BC7454B3B47}" srcId="{4A67136E-855E-4566-A444-ADD7AD6FD465}" destId="{BE575715-3C54-47F9-BE72-8EB6DD476A41}" srcOrd="0" destOrd="0" parTransId="{D7CE82A4-91BB-4E46-91F9-167C685F2AA1}" sibTransId="{F09C4C84-C5E5-43D1-84EC-2E58636EEA15}"/>
    <dgm:cxn modelId="{616A53C6-42A4-41C2-B10C-6A7E5B86D66F}" type="presOf" srcId="{BE575715-3C54-47F9-BE72-8EB6DD476A41}" destId="{6D07AF25-2194-4F1E-85F0-BFAC0EB04833}" srcOrd="0" destOrd="0" presId="urn:microsoft.com/office/officeart/2005/8/layout/hList1"/>
    <dgm:cxn modelId="{1D74C7D2-9CA8-4557-BFEE-4A1F9BEC59CE}" type="presOf" srcId="{631A4554-BE18-4F07-B912-30DE3A2FEA9C}" destId="{6D07AF25-2194-4F1E-85F0-BFAC0EB04833}" srcOrd="0" destOrd="1" presId="urn:microsoft.com/office/officeart/2005/8/layout/hList1"/>
    <dgm:cxn modelId="{FCE6A3D3-08B9-4F82-96A1-F930771B1CAD}" type="presOf" srcId="{7D2AE53E-4B89-4248-97F2-72FC7F16AA2C}" destId="{879F2668-3EDC-4D37-B91C-D373AB5539BB}" srcOrd="0" destOrd="0" presId="urn:microsoft.com/office/officeart/2005/8/layout/hList1"/>
    <dgm:cxn modelId="{8360AAEB-DDB5-4419-9E2F-66AF23D3FF00}" srcId="{7D2AE53E-4B89-4248-97F2-72FC7F16AA2C}" destId="{5423537B-D5C7-468A-B489-A2C0CE74B27D}" srcOrd="1" destOrd="0" parTransId="{CC867DCD-7028-4FB3-8DC0-431BF80FFBF8}" sibTransId="{88097627-B4EB-4F44-B6AC-BA735EFD3229}"/>
    <dgm:cxn modelId="{0727FCAD-3B6D-4F82-91FE-049706997237}" type="presParOf" srcId="{6E5BC8D8-77EE-4C73-BBDB-191055709791}" destId="{9CA4EE5E-35F3-4E0B-A20E-4C2111C3824C}" srcOrd="0" destOrd="0" presId="urn:microsoft.com/office/officeart/2005/8/layout/hList1"/>
    <dgm:cxn modelId="{7CCBA299-B919-4112-8AA1-543EC07B5409}" type="presParOf" srcId="{9CA4EE5E-35F3-4E0B-A20E-4C2111C3824C}" destId="{853B6888-BCFF-46F7-96F7-4BC10891D4CB}" srcOrd="0" destOrd="0" presId="urn:microsoft.com/office/officeart/2005/8/layout/hList1"/>
    <dgm:cxn modelId="{47B01372-AC09-45E4-8A6F-3546972B943A}" type="presParOf" srcId="{9CA4EE5E-35F3-4E0B-A20E-4C2111C3824C}" destId="{6D07AF25-2194-4F1E-85F0-BFAC0EB04833}" srcOrd="1" destOrd="0" presId="urn:microsoft.com/office/officeart/2005/8/layout/hList1"/>
    <dgm:cxn modelId="{707C2603-4941-4680-9FEE-0AF84F44494F}" type="presParOf" srcId="{6E5BC8D8-77EE-4C73-BBDB-191055709791}" destId="{DD507046-AA2F-4E98-A26D-0A3CAF3BD20E}" srcOrd="1" destOrd="0" presId="urn:microsoft.com/office/officeart/2005/8/layout/hList1"/>
    <dgm:cxn modelId="{993ADC42-4692-4A9E-956E-700B2F873C25}" type="presParOf" srcId="{6E5BC8D8-77EE-4C73-BBDB-191055709791}" destId="{FDB1FB42-EDA3-4604-919E-8137880B3449}" srcOrd="2" destOrd="0" presId="urn:microsoft.com/office/officeart/2005/8/layout/hList1"/>
    <dgm:cxn modelId="{61A02A76-A534-46BE-AA8D-06D3ED74947C}" type="presParOf" srcId="{FDB1FB42-EDA3-4604-919E-8137880B3449}" destId="{879F2668-3EDC-4D37-B91C-D373AB5539BB}" srcOrd="0" destOrd="0" presId="urn:microsoft.com/office/officeart/2005/8/layout/hList1"/>
    <dgm:cxn modelId="{05576139-EFF1-464F-AFA7-1002A98FC63E}" type="presParOf" srcId="{FDB1FB42-EDA3-4604-919E-8137880B3449}" destId="{1F4A41E7-0BCC-4F69-B9A5-3F675F3A7892}" srcOrd="1" destOrd="0" presId="urn:microsoft.com/office/officeart/2005/8/layout/hList1"/>
    <dgm:cxn modelId="{B4B5A086-491F-4005-982C-E33892D19DE4}" type="presParOf" srcId="{6E5BC8D8-77EE-4C73-BBDB-191055709791}" destId="{6F5A94A4-710E-490B-89AD-C33F64364554}" srcOrd="3" destOrd="0" presId="urn:microsoft.com/office/officeart/2005/8/layout/hList1"/>
    <dgm:cxn modelId="{C5D1BB0D-023E-4ED4-8999-9EB105B8ACE1}" type="presParOf" srcId="{6E5BC8D8-77EE-4C73-BBDB-191055709791}" destId="{275A8955-72B9-4498-BD82-12C8620CC83D}" srcOrd="4" destOrd="0" presId="urn:microsoft.com/office/officeart/2005/8/layout/hList1"/>
    <dgm:cxn modelId="{B56B9C57-C37B-4E72-9460-BD02D7AD0162}" type="presParOf" srcId="{275A8955-72B9-4498-BD82-12C8620CC83D}" destId="{4E2BCCC7-1B1F-4C6C-BE21-C5AF46A4C494}" srcOrd="0" destOrd="0" presId="urn:microsoft.com/office/officeart/2005/8/layout/hList1"/>
    <dgm:cxn modelId="{4CE937A0-32D0-4444-A3CC-7AA70D11EF3A}" type="presParOf" srcId="{275A8955-72B9-4498-BD82-12C8620CC83D}" destId="{76D8EBDA-5C5B-457F-9980-97FBAB7C1D0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3B6888-BCFF-46F7-96F7-4BC10891D4CB}">
      <dsp:nvSpPr>
        <dsp:cNvPr id="0" name=""/>
        <dsp:cNvSpPr/>
      </dsp:nvSpPr>
      <dsp:spPr>
        <a:xfrm>
          <a:off x="1905"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Comprehensive Asset Inventory</a:t>
          </a:r>
        </a:p>
      </dsp:txBody>
      <dsp:txXfrm>
        <a:off x="1905" y="417731"/>
        <a:ext cx="1857374" cy="715013"/>
      </dsp:txXfrm>
    </dsp:sp>
    <dsp:sp modelId="{6D07AF25-2194-4F1E-85F0-BFAC0EB04833}">
      <dsp:nvSpPr>
        <dsp:cNvPr id="0" name=""/>
        <dsp:cNvSpPr/>
      </dsp:nvSpPr>
      <dsp:spPr>
        <a:xfrm>
          <a:off x="1905"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Conduct a thorough inventory of all assets</a:t>
          </a:r>
        </a:p>
        <a:p>
          <a:pPr marL="114300" lvl="1" indent="-114300" algn="l" defTabSz="622300">
            <a:lnSpc>
              <a:spcPct val="90000"/>
            </a:lnSpc>
            <a:spcBef>
              <a:spcPct val="0"/>
            </a:spcBef>
            <a:spcAft>
              <a:spcPct val="15000"/>
            </a:spcAft>
            <a:buChar char="•"/>
          </a:pPr>
          <a:r>
            <a:rPr lang="en-US" sz="1400" kern="1200" dirty="0"/>
            <a:t>Categorize according to sensitivity and criticality</a:t>
          </a:r>
        </a:p>
        <a:p>
          <a:pPr marL="114300" lvl="1" indent="-114300" algn="l" defTabSz="622300">
            <a:lnSpc>
              <a:spcPct val="90000"/>
            </a:lnSpc>
            <a:spcBef>
              <a:spcPct val="0"/>
            </a:spcBef>
            <a:spcAft>
              <a:spcPct val="15000"/>
            </a:spcAft>
            <a:buChar char="•"/>
          </a:pPr>
          <a:r>
            <a:rPr lang="en-US" sz="1400" kern="1200" dirty="0"/>
            <a:t>Use to drive protection focus</a:t>
          </a:r>
        </a:p>
      </dsp:txBody>
      <dsp:txXfrm>
        <a:off x="1905" y="1132744"/>
        <a:ext cx="1857374" cy="2513524"/>
      </dsp:txXfrm>
    </dsp:sp>
    <dsp:sp modelId="{879F2668-3EDC-4D37-B91C-D373AB5539BB}">
      <dsp:nvSpPr>
        <dsp:cNvPr id="0" name=""/>
        <dsp:cNvSpPr/>
      </dsp:nvSpPr>
      <dsp:spPr>
        <a:xfrm>
          <a:off x="2119312"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Entry Point Risk Assessment</a:t>
          </a:r>
        </a:p>
      </dsp:txBody>
      <dsp:txXfrm>
        <a:off x="2119312" y="417731"/>
        <a:ext cx="1857374" cy="715013"/>
      </dsp:txXfrm>
    </dsp:sp>
    <dsp:sp modelId="{1F4A41E7-0BCC-4F69-B9A5-3F675F3A7892}">
      <dsp:nvSpPr>
        <dsp:cNvPr id="0" name=""/>
        <dsp:cNvSpPr/>
      </dsp:nvSpPr>
      <dsp:spPr>
        <a:xfrm>
          <a:off x="2119312"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Evaluate each identified entry point for potential vulnerabilities</a:t>
          </a:r>
        </a:p>
        <a:p>
          <a:pPr marL="114300" lvl="1" indent="-114300" algn="l" defTabSz="622300">
            <a:lnSpc>
              <a:spcPct val="90000"/>
            </a:lnSpc>
            <a:spcBef>
              <a:spcPct val="0"/>
            </a:spcBef>
            <a:spcAft>
              <a:spcPct val="15000"/>
            </a:spcAft>
            <a:buChar char="•"/>
          </a:pPr>
          <a:r>
            <a:rPr lang="en-US" sz="1400" kern="1200" dirty="0"/>
            <a:t>Implement security measures tailored specifically to mitigate risks associated with unauthorized access</a:t>
          </a:r>
        </a:p>
      </dsp:txBody>
      <dsp:txXfrm>
        <a:off x="2119312" y="1132744"/>
        <a:ext cx="1857374" cy="2513524"/>
      </dsp:txXfrm>
    </dsp:sp>
    <dsp:sp modelId="{4E2BCCC7-1B1F-4C6C-BE21-C5AF46A4C494}">
      <dsp:nvSpPr>
        <dsp:cNvPr id="0" name=""/>
        <dsp:cNvSpPr/>
      </dsp:nvSpPr>
      <dsp:spPr>
        <a:xfrm>
          <a:off x="4236719" y="417731"/>
          <a:ext cx="1857374" cy="715013"/>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Continuous Monitoring Practices</a:t>
          </a:r>
        </a:p>
      </dsp:txBody>
      <dsp:txXfrm>
        <a:off x="4236719" y="417731"/>
        <a:ext cx="1857374" cy="715013"/>
      </dsp:txXfrm>
    </dsp:sp>
    <dsp:sp modelId="{76D8EBDA-5C5B-457F-9980-97FBAB7C1D01}">
      <dsp:nvSpPr>
        <dsp:cNvPr id="0" name=""/>
        <dsp:cNvSpPr/>
      </dsp:nvSpPr>
      <dsp:spPr>
        <a:xfrm>
          <a:off x="4236719" y="1132744"/>
          <a:ext cx="1857374" cy="251352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Establish ongoing monitoring of assets &amp; entry points</a:t>
          </a:r>
        </a:p>
        <a:p>
          <a:pPr marL="114300" lvl="1" indent="-114300" algn="l" defTabSz="622300">
            <a:lnSpc>
              <a:spcPct val="90000"/>
            </a:lnSpc>
            <a:spcBef>
              <a:spcPct val="0"/>
            </a:spcBef>
            <a:spcAft>
              <a:spcPct val="15000"/>
            </a:spcAft>
            <a:buChar char="•"/>
          </a:pPr>
          <a:r>
            <a:rPr lang="en-US" sz="1400" kern="1200" dirty="0"/>
            <a:t>Include change and emerging threat detection</a:t>
          </a:r>
        </a:p>
        <a:p>
          <a:pPr marL="114300" lvl="1" indent="-114300" algn="l" defTabSz="622300">
            <a:lnSpc>
              <a:spcPct val="90000"/>
            </a:lnSpc>
            <a:spcBef>
              <a:spcPct val="0"/>
            </a:spcBef>
            <a:spcAft>
              <a:spcPct val="15000"/>
            </a:spcAft>
            <a:buChar char="•"/>
          </a:pPr>
          <a:r>
            <a:rPr lang="en-US" sz="1400" kern="1200" dirty="0"/>
            <a:t>Helps drive timely updates to security protocols and strategies for response</a:t>
          </a:r>
        </a:p>
      </dsp:txBody>
      <dsp:txXfrm>
        <a:off x="4236719" y="1132744"/>
        <a:ext cx="1857374" cy="25135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204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14</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5809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1084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Risk aren’t bad – reckless risks are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228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36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C6CE-B864-C3E8-7166-963FC487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16095-1D9F-034F-9F66-B81D9FBF0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CCF41-8176-27D9-C0E4-BD489126B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0182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Distributes security concerns to all teams using tooling to help automatically fill in gaps in experience or understanding</a:t>
            </a:r>
            <a:endParaRPr/>
          </a:p>
        </p:txBody>
      </p:sp>
      <p:sp>
        <p:nvSpPr>
          <p:cNvPr id="1036" name="Google Shape;1036;p10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3217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Automation with quality assurance built into the pipeline and security applied at each phase</a:t>
            </a:r>
            <a:endParaRPr/>
          </a:p>
        </p:txBody>
      </p:sp>
      <p:sp>
        <p:nvSpPr>
          <p:cNvPr id="1045" name="Google Shape;1045;p10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US"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79620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 y="617538"/>
            <a:ext cx="7116763" cy="4003675"/>
          </a:xfrm>
        </p:spPr>
      </p:sp>
      <p:sp>
        <p:nvSpPr>
          <p:cNvPr id="3" name="Notes Placeholder 2"/>
          <p:cNvSpPr>
            <a:spLocks noGrp="1"/>
          </p:cNvSpPr>
          <p:nvPr>
            <p:ph type="body" idx="1"/>
          </p:nvPr>
        </p:nvSpPr>
        <p:spPr/>
        <p:txBody>
          <a:bodyPr/>
          <a:lstStyle/>
          <a:p>
            <a:pPr marL="158750" lvl="0" indent="0">
              <a:buNone/>
            </a:pPr>
            <a:endParaRPr lang="en-US" dirty="0">
              <a:solidFill>
                <a:srgbClr val="6E6F73"/>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3733981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47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rgbClr val="404040"/>
                </a:solidFill>
                <a:latin typeface="Calibri"/>
                <a:ea typeface="Calibri"/>
                <a:cs typeface="Calibri"/>
                <a:sym typeface="Calibri"/>
              </a:rPr>
              <a:t>After introducing self, have students introduce themselves:</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Name?</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How long with the company?</a:t>
            </a:r>
          </a:p>
          <a:p>
            <a:pPr marL="228600" lvl="0" indent="-228600" algn="l" rtl="0">
              <a:lnSpc>
                <a:spcPct val="100000"/>
              </a:lnSpc>
              <a:spcBef>
                <a:spcPts val="0"/>
              </a:spcBef>
              <a:spcAft>
                <a:spcPts val="0"/>
              </a:spcAft>
              <a:buSzPts val="1100"/>
              <a:buAutoNum type="arabicPeriod"/>
            </a:pPr>
            <a:r>
              <a:rPr lang="en-US" sz="1200" dirty="0">
                <a:solidFill>
                  <a:srgbClr val="404040"/>
                </a:solidFill>
                <a:latin typeface="Calibri"/>
                <a:ea typeface="Calibri"/>
                <a:cs typeface="Calibri"/>
                <a:sym typeface="Calibri"/>
              </a:rPr>
              <a:t>What are you hoping to come away from this training having gained in terms of knowledge and/or information that you can take back with you to your teams and your day-to-day role?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963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177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64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73EA-D451-626F-78B5-AA2192A9B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6DEFE-DF31-8AD7-2C7B-0C02D89AFE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C97834-2856-7177-ADA7-F47E817AAA1D}"/>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1397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53" name="Google Shape;125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60" name="Google Shape;1260;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300" name="Google Shape;130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a:solidFill>
                <a:schemeClr val="dk1"/>
              </a:solidFill>
              <a:latin typeface="Calibri"/>
              <a:ea typeface="Calibri"/>
              <a:cs typeface="Calibri"/>
              <a:sym typeface="Calibri"/>
            </a:endParaRPr>
          </a:p>
        </p:txBody>
      </p:sp>
      <p:sp>
        <p:nvSpPr>
          <p:cNvPr id="1307" name="Google Shape;130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Used to help catalog types of threats</a:t>
            </a:r>
          </a:p>
        </p:txBody>
      </p:sp>
    </p:spTree>
    <p:extLst>
      <p:ext uri="{BB962C8B-B14F-4D97-AF65-F5344CB8AC3E}">
        <p14:creationId xmlns:p14="http://schemas.microsoft.com/office/powerpoint/2010/main" val="200431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dirty="0">
              <a:solidFill>
                <a:schemeClr val="dk1"/>
              </a:solidFill>
              <a:latin typeface="Calibri"/>
              <a:ea typeface="Calibri"/>
              <a:cs typeface="Calibri"/>
              <a:sym typeface="Calibri"/>
            </a:endParaRPr>
          </a:p>
        </p:txBody>
      </p:sp>
      <p:sp>
        <p:nvSpPr>
          <p:cNvPr id="334" name="Google Shape;3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7F40D378-C81B-6EFF-188F-4B4961F70388}"/>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4B046904-C769-3742-145C-675AEC0683A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Like Mission Impossible</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A25A4D04-0D3C-F3AF-70BC-14E1DF163B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13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CAFD6A6-C73C-4E55-FF61-E1DD0C2212B9}"/>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C7F67E1-8DDC-9B85-C51D-F47BE8BC612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21989971-0784-DF7A-A233-9EE02CDF5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434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47C6BD36-247C-4D41-0218-A80FE99EF4D1}"/>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2581BD45-0CB0-8398-51A0-224E70A5636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CC791D46-4C65-3871-85EE-A749180EE8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898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E4DCAD4C-95EA-8FC4-4E7D-51478A8283BE}"/>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6EE6B298-B63D-9497-D283-BB0FA69C3C1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36508C59-0ED2-3D5F-FCF1-A83706436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06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ACEFAFDB-9D50-7CB0-FBAE-2BBE47B181CC}"/>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BB35467E-6D18-5CDC-5892-5B9E3323419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F3757541-1F87-4DA4-393C-0FB2747AAE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9931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D5540F0E-665A-80A0-50EA-53BC5F38CDF5}"/>
            </a:ext>
          </a:extLst>
        </p:cNvPr>
        <p:cNvGrpSpPr/>
        <p:nvPr/>
      </p:nvGrpSpPr>
      <p:grpSpPr>
        <a:xfrm>
          <a:off x="0" y="0"/>
          <a:ext cx="0" cy="0"/>
          <a:chOff x="0" y="0"/>
          <a:chExt cx="0" cy="0"/>
        </a:xfrm>
      </p:grpSpPr>
      <p:sp>
        <p:nvSpPr>
          <p:cNvPr id="1306" name="Google Shape;1306;p114:notes">
            <a:extLst>
              <a:ext uri="{FF2B5EF4-FFF2-40B4-BE49-F238E27FC236}">
                <a16:creationId xmlns:a16="http://schemas.microsoft.com/office/drawing/2014/main" id="{5E2C5242-5DFB-E087-F0E7-CB4A7987336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b="0" dirty="0">
                <a:solidFill>
                  <a:schemeClr val="dk1"/>
                </a:solidFill>
                <a:latin typeface="Calibri"/>
                <a:ea typeface="Calibri"/>
                <a:cs typeface="Calibri"/>
                <a:sym typeface="Calibri"/>
              </a:rPr>
              <a:t>Lack of practice of zero trust (castle &amp; moat vs. hotel)</a:t>
            </a:r>
            <a:endParaRPr sz="1200" b="0" dirty="0">
              <a:solidFill>
                <a:schemeClr val="dk1"/>
              </a:solidFill>
              <a:latin typeface="Calibri"/>
              <a:ea typeface="Calibri"/>
              <a:cs typeface="Calibri"/>
              <a:sym typeface="Calibri"/>
            </a:endParaRPr>
          </a:p>
        </p:txBody>
      </p:sp>
      <p:sp>
        <p:nvSpPr>
          <p:cNvPr id="1307" name="Google Shape;1307;p114:notes">
            <a:extLst>
              <a:ext uri="{FF2B5EF4-FFF2-40B4-BE49-F238E27FC236}">
                <a16:creationId xmlns:a16="http://schemas.microsoft.com/office/drawing/2014/main" id="{6BF2CF58-7714-91BE-71A4-B0FD6A2FF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453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1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77" name="Google Shape;1277;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a:extLst>
            <a:ext uri="{FF2B5EF4-FFF2-40B4-BE49-F238E27FC236}">
              <a16:creationId xmlns:a16="http://schemas.microsoft.com/office/drawing/2014/main" id="{306E9716-F10C-E594-D241-FB9C4B536DD9}"/>
            </a:ext>
          </a:extLst>
        </p:cNvPr>
        <p:cNvGrpSpPr/>
        <p:nvPr/>
      </p:nvGrpSpPr>
      <p:grpSpPr>
        <a:xfrm>
          <a:off x="0" y="0"/>
          <a:ext cx="0" cy="0"/>
          <a:chOff x="0" y="0"/>
          <a:chExt cx="0" cy="0"/>
        </a:xfrm>
      </p:grpSpPr>
      <p:sp>
        <p:nvSpPr>
          <p:cNvPr id="1283" name="Google Shape;1283;p111:notes">
            <a:extLst>
              <a:ext uri="{FF2B5EF4-FFF2-40B4-BE49-F238E27FC236}">
                <a16:creationId xmlns:a16="http://schemas.microsoft.com/office/drawing/2014/main" id="{1B47F5E6-6DC3-0318-D1AB-DC7ACE2529D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b="1">
              <a:solidFill>
                <a:schemeClr val="dk1"/>
              </a:solidFill>
              <a:latin typeface="Calibri"/>
              <a:ea typeface="Calibri"/>
              <a:cs typeface="Calibri"/>
              <a:sym typeface="Calibri"/>
            </a:endParaRPr>
          </a:p>
        </p:txBody>
      </p:sp>
      <p:sp>
        <p:nvSpPr>
          <p:cNvPr id="1284" name="Google Shape;1284;p111:notes">
            <a:extLst>
              <a:ext uri="{FF2B5EF4-FFF2-40B4-BE49-F238E27FC236}">
                <a16:creationId xmlns:a16="http://schemas.microsoft.com/office/drawing/2014/main" id="{5CFAC7B7-8D0A-DCAE-012F-8D988AB0F0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016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05C22797-6799-F7D0-B3A3-040DE83540BD}"/>
            </a:ext>
          </a:extLst>
        </p:cNvPr>
        <p:cNvGrpSpPr/>
        <p:nvPr/>
      </p:nvGrpSpPr>
      <p:grpSpPr>
        <a:xfrm>
          <a:off x="0" y="0"/>
          <a:ext cx="0" cy="0"/>
          <a:chOff x="0" y="0"/>
          <a:chExt cx="0" cy="0"/>
        </a:xfrm>
      </p:grpSpPr>
      <p:sp>
        <p:nvSpPr>
          <p:cNvPr id="1290" name="Google Shape;1290;p112:notes">
            <a:extLst>
              <a:ext uri="{FF2B5EF4-FFF2-40B4-BE49-F238E27FC236}">
                <a16:creationId xmlns:a16="http://schemas.microsoft.com/office/drawing/2014/main" id="{8F5F9B53-68F9-E952-5F36-7C5271D6A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a:extLst>
              <a:ext uri="{FF2B5EF4-FFF2-40B4-BE49-F238E27FC236}">
                <a16:creationId xmlns:a16="http://schemas.microsoft.com/office/drawing/2014/main" id="{421B0302-19B4-B726-9AB9-1D8A7A80400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88125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The large group will be the ARB (Architecture Review Board)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0081-7D90-DA45-0531-91ECF54B3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59EA2-5E67-6B03-84A3-B871B38F87B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9512FD-869D-BE32-97D0-61E4230911C1}"/>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60206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3235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33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https://www.whitesourcesoftware.com/most-secure-programming-languages/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49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6585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5334-7A8C-65BB-CA5E-DAEBDEEC2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5C247-AF9D-1015-B8AD-1214BEFC8E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AF62E0A-6A46-5872-20DA-735435CB241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03512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27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244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607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Like an artifact repository – e.g., </a:t>
            </a:r>
            <a:r>
              <a:rPr lang="en-US" sz="1200" b="0" dirty="0" err="1">
                <a:solidFill>
                  <a:schemeClr val="dk1"/>
                </a:solidFill>
                <a:latin typeface="Calibri"/>
                <a:ea typeface="Calibri"/>
                <a:cs typeface="Calibri"/>
                <a:sym typeface="Calibri"/>
              </a:rPr>
              <a:t>npm</a:t>
            </a:r>
            <a:r>
              <a:rPr lang="en-US" sz="1200" b="0" dirty="0">
                <a:solidFill>
                  <a:schemeClr val="dk1"/>
                </a:solidFill>
                <a:latin typeface="Calibri"/>
                <a:ea typeface="Calibri"/>
                <a:cs typeface="Calibri"/>
                <a:sym typeface="Calibri"/>
              </a:rPr>
              <a:t> modules, Docker images, Python packages, etc.</a:t>
            </a:r>
          </a:p>
          <a:p>
            <a:pPr marL="0" lvl="0" indent="0" algn="l" rtl="0">
              <a:spcBef>
                <a:spcPts val="0"/>
              </a:spcBef>
              <a:spcAft>
                <a:spcPts val="0"/>
              </a:spcAft>
              <a:buNone/>
            </a:pPr>
            <a:endParaRPr lang="en-US" sz="1200" b="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dirty="0">
                <a:solidFill>
                  <a:schemeClr val="dk1"/>
                </a:solidFill>
                <a:latin typeface="Calibri"/>
                <a:ea typeface="Calibri"/>
                <a:cs typeface="Calibri"/>
                <a:sym typeface="Calibri"/>
              </a:rPr>
              <a:t>Developers and builds would pull from these repositories instead of the Internet</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26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53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3237329-5045-36CA-95D3-1E7A1BFFD466}"/>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4F3242E6-31DA-D21A-D88D-00D8E7D00AC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B02348B5-25A2-FB01-619C-37A1613F4B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72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7788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57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02182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8B40-C469-E433-4CEC-EE883CD9D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797F-FDF2-9D0C-8AE5-126BFC33EF7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887078-56AA-014C-1CE0-7E3265317E0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27618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82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522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1"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833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Quickly is relative</a:t>
            </a: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28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150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165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1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580D1B6D-FC92-3E37-65CE-8D6795367E20}"/>
            </a:ext>
          </a:extLst>
        </p:cNvPr>
        <p:cNvGrpSpPr/>
        <p:nvPr/>
      </p:nvGrpSpPr>
      <p:grpSpPr>
        <a:xfrm>
          <a:off x="0" y="0"/>
          <a:ext cx="0" cy="0"/>
          <a:chOff x="0" y="0"/>
          <a:chExt cx="0" cy="0"/>
        </a:xfrm>
      </p:grpSpPr>
      <p:sp>
        <p:nvSpPr>
          <p:cNvPr id="347" name="Google Shape;347;p11:notes">
            <a:extLst>
              <a:ext uri="{FF2B5EF4-FFF2-40B4-BE49-F238E27FC236}">
                <a16:creationId xmlns:a16="http://schemas.microsoft.com/office/drawing/2014/main" id="{39D3A251-6B83-529A-F91E-0F0D1143F0D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solidFill>
                  <a:schemeClr val="dk1"/>
                </a:solidFill>
                <a:latin typeface="Calibri"/>
                <a:ea typeface="Calibri"/>
                <a:cs typeface="Calibri"/>
                <a:sym typeface="Calibri"/>
              </a:rPr>
              <a:t>GitLab: </a:t>
            </a:r>
            <a:r>
              <a:rPr lang="en-US" sz="1200" dirty="0">
                <a:solidFill>
                  <a:srgbClr val="404040"/>
                </a:solidFill>
              </a:rPr>
              <a:t>repository creation and branching, integration of automated testing into the pipeline, creating and processing merge requests to support Continuous Integration of changes across the development team, and integration with an artifact repository for storing build outputs</a:t>
            </a:r>
            <a:endParaRPr lang="en-US" sz="1200" dirty="0">
              <a:solidFill>
                <a:schemeClr val="dk1"/>
              </a:solidFill>
              <a:latin typeface="Calibri"/>
              <a:ea typeface="Calibri"/>
              <a:cs typeface="Calibri"/>
              <a:sym typeface="Calibri"/>
            </a:endParaRPr>
          </a:p>
        </p:txBody>
      </p:sp>
      <p:sp>
        <p:nvSpPr>
          <p:cNvPr id="348" name="Google Shape;348;p11:notes">
            <a:extLst>
              <a:ext uri="{FF2B5EF4-FFF2-40B4-BE49-F238E27FC236}">
                <a16:creationId xmlns:a16="http://schemas.microsoft.com/office/drawing/2014/main" id="{48BBF3E6-F5A3-6467-5CEE-968CDD131A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5022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0826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67</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5364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84F4-CCC7-6E9C-A3B3-F4D2EDB91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FB9E-ADEE-B252-B6D4-70947F4AA0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EA8DA0-FDC0-A125-743B-F684858FC64E}"/>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37755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439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287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35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858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4F763-E7E4-E3DE-D89A-CA1547FB4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C6F63-D01B-A061-AF8C-BC88704E2E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DB6E15-DAFD-3AFD-4286-6A61D607168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71670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6445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53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B608-4AF4-4899-D04F-99029DF17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1365D-0E9C-AECF-CE11-C4A53EB28A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6B3BE2-4DCB-B310-7E42-0E0F949B85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2748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895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9288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78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18437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90BAF-C987-C3D4-440E-74CC45E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C5762-D4CD-4B1D-DABC-90B984A26D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D1B39D-FE50-B18E-DEB2-D6B94DD7AC0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52374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7733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361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b="0" dirty="0">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355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We’re going to talk about an (albeit extreme) example of what can go wrong in the deployment of new software and how lack of DevSecOps practices at one company (Knight Capital Group) resulted in a $460M loss in just 45 minutes.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7577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en-US" dirty="0"/>
              <a:t>Talk through the details of the specific scenario</a:t>
            </a:r>
          </a:p>
          <a:p>
            <a:pPr marL="152400" indent="0">
              <a:buNone/>
            </a:pPr>
            <a:endParaRPr lang="en-US" dirty="0"/>
          </a:p>
          <a:p>
            <a:pPr marL="152400" indent="0">
              <a:buNone/>
            </a:pPr>
            <a:r>
              <a:rPr lang="en-US" dirty="0"/>
              <a:t>For tried frantically to fix – no good observability/messaging for troubleshooting; assuming issue with new code, rolled back all new code which left the 7 “good” servers with the same problem as the 1 “bad”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7722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4784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3998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2 1">
  <p:cSld name="3 column 2 1">
    <p:bg>
      <p:bgPr>
        <a:solidFill>
          <a:schemeClr val="lt1"/>
        </a:solidFill>
        <a:effectLst/>
      </p:bgPr>
    </p:bg>
    <p:spTree>
      <p:nvGrpSpPr>
        <p:cNvPr id="1" name="Shape 18"/>
        <p:cNvGrpSpPr/>
        <p:nvPr/>
      </p:nvGrpSpPr>
      <p:grpSpPr>
        <a:xfrm>
          <a:off x="0" y="0"/>
          <a:ext cx="0" cy="0"/>
          <a:chOff x="0" y="0"/>
          <a:chExt cx="0" cy="0"/>
        </a:xfrm>
      </p:grpSpPr>
      <p:sp>
        <p:nvSpPr>
          <p:cNvPr id="19" name="Google Shape;19;p25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a:lnSpc>
                <a:spcPct val="9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20" name="Google Shape;20;p25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5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5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57"/>
          <p:cNvSpPr txBox="1">
            <a:spLocks noGrp="1"/>
          </p:cNvSpPr>
          <p:nvPr>
            <p:ph type="body" idx="1"/>
          </p:nvPr>
        </p:nvSpPr>
        <p:spPr>
          <a:xfrm>
            <a:off x="613700" y="1152475"/>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4" name="Google Shape;24;p257"/>
          <p:cNvSpPr txBox="1">
            <a:spLocks noGrp="1"/>
          </p:cNvSpPr>
          <p:nvPr>
            <p:ph type="body" idx="2"/>
          </p:nvPr>
        </p:nvSpPr>
        <p:spPr>
          <a:xfrm>
            <a:off x="4935755" y="1139150"/>
            <a:ext cx="3771000" cy="3416400"/>
          </a:xfrm>
          <a:prstGeom prst="rect">
            <a:avLst/>
          </a:prstGeom>
          <a:noFill/>
          <a:ln>
            <a:noFill/>
          </a:ln>
        </p:spPr>
        <p:txBody>
          <a:bodyPr spcFirstLastPara="1" wrap="square" lIns="91400" tIns="91400" rIns="91400" bIns="91400" anchor="t" anchorCtr="0">
            <a:noAutofit/>
          </a:bodyPr>
          <a:lstStyle>
            <a:lvl1pPr marL="457200" lvl="0" indent="-228600" algn="l">
              <a:lnSpc>
                <a:spcPct val="100000"/>
              </a:lnSpc>
              <a:spcBef>
                <a:spcPts val="0"/>
              </a:spcBef>
              <a:spcAft>
                <a:spcPts val="0"/>
              </a:spcAft>
              <a:buClr>
                <a:schemeClr val="dk1"/>
              </a:buClr>
              <a:buSzPts val="1500"/>
              <a:buNone/>
              <a:defRPr sz="1500">
                <a:solidFill>
                  <a:schemeClr val="dk1"/>
                </a:solidFill>
              </a:defRPr>
            </a:lvl1pPr>
            <a:lvl2pPr marL="914400" lvl="1" indent="-228600" algn="l">
              <a:lnSpc>
                <a:spcPct val="100000"/>
              </a:lnSpc>
              <a:spcBef>
                <a:spcPts val="0"/>
              </a:spcBef>
              <a:spcAft>
                <a:spcPts val="0"/>
              </a:spcAft>
              <a:buClr>
                <a:schemeClr val="dk1"/>
              </a:buClr>
              <a:buSzPts val="1500"/>
              <a:buNone/>
              <a:defRPr sz="1500">
                <a:solidFill>
                  <a:schemeClr val="dk1"/>
                </a:solidFill>
              </a:defRPr>
            </a:lvl2pPr>
            <a:lvl3pPr marL="1371600" lvl="2" indent="-228600" algn="l">
              <a:lnSpc>
                <a:spcPct val="100000"/>
              </a:lnSpc>
              <a:spcBef>
                <a:spcPts val="0"/>
              </a:spcBef>
              <a:spcAft>
                <a:spcPts val="0"/>
              </a:spcAft>
              <a:buClr>
                <a:schemeClr val="dk1"/>
              </a:buClr>
              <a:buSzPts val="1500"/>
              <a:buNone/>
              <a:defRPr sz="1500">
                <a:solidFill>
                  <a:schemeClr val="dk1"/>
                </a:solidFill>
              </a:defRPr>
            </a:lvl3pPr>
            <a:lvl4pPr marL="1828800" lvl="3" indent="-228600" algn="l">
              <a:lnSpc>
                <a:spcPct val="100000"/>
              </a:lnSpc>
              <a:spcBef>
                <a:spcPts val="0"/>
              </a:spcBef>
              <a:spcAft>
                <a:spcPts val="0"/>
              </a:spcAft>
              <a:buClr>
                <a:schemeClr val="dk1"/>
              </a:buClr>
              <a:buSzPts val="1500"/>
              <a:buNone/>
              <a:defRPr sz="1500">
                <a:solidFill>
                  <a:schemeClr val="dk1"/>
                </a:solidFill>
              </a:defRPr>
            </a:lvl4pPr>
            <a:lvl5pPr marL="2286000" lvl="4" indent="-228600" algn="l">
              <a:lnSpc>
                <a:spcPct val="100000"/>
              </a:lnSpc>
              <a:spcBef>
                <a:spcPts val="0"/>
              </a:spcBef>
              <a:spcAft>
                <a:spcPts val="0"/>
              </a:spcAft>
              <a:buClr>
                <a:schemeClr val="dk1"/>
              </a:buClr>
              <a:buSzPts val="1500"/>
              <a:buNone/>
              <a:defRPr sz="1500">
                <a:solidFill>
                  <a:schemeClr val="dk1"/>
                </a:solidFill>
              </a:defRPr>
            </a:lvl5pPr>
            <a:lvl6pPr marL="2743200" lvl="5" indent="-323850" algn="l">
              <a:lnSpc>
                <a:spcPct val="100000"/>
              </a:lnSpc>
              <a:spcBef>
                <a:spcPts val="0"/>
              </a:spcBef>
              <a:spcAft>
                <a:spcPts val="0"/>
              </a:spcAft>
              <a:buClr>
                <a:schemeClr val="dk1"/>
              </a:buClr>
              <a:buSzPts val="1500"/>
              <a:buChar char="•"/>
              <a:defRPr sz="1500">
                <a:solidFill>
                  <a:schemeClr val="dk1"/>
                </a:solidFill>
              </a:defRPr>
            </a:lvl6pPr>
            <a:lvl7pPr marL="3200400" lvl="6" indent="-323850" algn="l">
              <a:lnSpc>
                <a:spcPct val="100000"/>
              </a:lnSpc>
              <a:spcBef>
                <a:spcPts val="0"/>
              </a:spcBef>
              <a:spcAft>
                <a:spcPts val="0"/>
              </a:spcAft>
              <a:buClr>
                <a:schemeClr val="dk1"/>
              </a:buClr>
              <a:buSzPts val="1500"/>
              <a:buChar char="•"/>
              <a:defRPr sz="1500">
                <a:solidFill>
                  <a:schemeClr val="dk1"/>
                </a:solidFill>
              </a:defRPr>
            </a:lvl7pPr>
            <a:lvl8pPr marL="3657600" lvl="7" indent="-323850" algn="l">
              <a:lnSpc>
                <a:spcPct val="100000"/>
              </a:lnSpc>
              <a:spcBef>
                <a:spcPts val="0"/>
              </a:spcBef>
              <a:spcAft>
                <a:spcPts val="0"/>
              </a:spcAft>
              <a:buClr>
                <a:schemeClr val="dk1"/>
              </a:buClr>
              <a:buSzPts val="1500"/>
              <a:buChar char="•"/>
              <a:defRPr sz="1500">
                <a:solidFill>
                  <a:schemeClr val="dk1"/>
                </a:solidFill>
              </a:defRPr>
            </a:lvl8pPr>
            <a:lvl9pPr marL="4114800" lvl="8" indent="-323850" algn="l">
              <a:lnSpc>
                <a:spcPct val="100000"/>
              </a:lnSpc>
              <a:spcBef>
                <a:spcPts val="0"/>
              </a:spcBef>
              <a:spcAft>
                <a:spcPts val="0"/>
              </a:spcAft>
              <a:buClr>
                <a:schemeClr val="dk1"/>
              </a:buClr>
              <a:buSzPts val="1500"/>
              <a:buChar char="•"/>
              <a:defRPr sz="1500">
                <a:solidFill>
                  <a:schemeClr val="dk1"/>
                </a:solidFill>
              </a:defRPr>
            </a:lvl9pPr>
          </a:lstStyle>
          <a:p>
            <a:endParaRPr/>
          </a:p>
        </p:txBody>
      </p:sp>
      <p:sp>
        <p:nvSpPr>
          <p:cNvPr id="25" name="Google Shape;25;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3390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72833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535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688" r:id="rId26"/>
    <p:sldLayoutId id="2147483690" r:id="rId27"/>
    <p:sldLayoutId id="2147483691" r:id="rId28"/>
    <p:sldLayoutId id="2147483692" r:id="rId29"/>
    <p:sldLayoutId id="2147483693" r:id="rId30"/>
    <p:sldLayoutId id="2147483694" r:id="rId31"/>
    <p:sldLayoutId id="2147483695"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hyperlink" Target="https://dougseven.com/2014/04/17/knightmare-a-devops-cautionary-tale/" TargetMode="External"/><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2.xml"/><Relationship Id="rId7"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2.bin"/><Relationship Id="rId9" Type="http://schemas.openxmlformats.org/officeDocument/2006/relationships/image" Target="../media/image5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hyperlink" Target="https://docs.veracode.com/r/c_integration_buildservs"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hyperlink" Target="https://www.mend.io/open-source-security"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60.xml.rels><?xml version="1.0" encoding="UTF-8" standalone="yes"?>
<Relationships xmlns="http://schemas.openxmlformats.org/package/2006/relationships"><Relationship Id="rId3" Type="http://schemas.openxmlformats.org/officeDocument/2006/relationships/hyperlink" Target="https://triotechsystems.com/fuzz-testing-in-dast-what-it-is-and-how-to-implement-it"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zaproxy.or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9.xml"/><Relationship Id="rId4" Type="http://schemas.openxmlformats.org/officeDocument/2006/relationships/image" Target="../media/image60.svg"/></Relationships>
</file>

<file path=ppt/slides/_rels/slide81.xml.rels><?xml version="1.0" encoding="UTF-8" standalone="yes"?>
<Relationships xmlns="http://schemas.openxmlformats.org/package/2006/relationships"><Relationship Id="rId3" Type="http://schemas.openxmlformats.org/officeDocument/2006/relationships/hyperlink" Target="https://www.aquasec.com/" TargetMode="External"/><Relationship Id="rId2" Type="http://schemas.openxmlformats.org/officeDocument/2006/relationships/notesSlide" Target="../notesSlides/notesSlide75.xml"/><Relationship Id="rId1" Type="http://schemas.openxmlformats.org/officeDocument/2006/relationships/slideLayout" Target="../slideLayouts/slideLayout1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hyperlink" Target="https://www.prismacloud.io/prisma/cloud/cloud-workload-protection-platfor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dxa4481/truffleHog" TargetMode="External"/><Relationship Id="rId2" Type="http://schemas.openxmlformats.org/officeDocument/2006/relationships/notesSlide" Target="../notesSlides/notesSlide76.xml"/><Relationship Id="rId1" Type="http://schemas.openxmlformats.org/officeDocument/2006/relationships/slideLayout" Target="../slideLayouts/slideLayout19.xml"/><Relationship Id="rId5" Type="http://schemas.openxmlformats.org/officeDocument/2006/relationships/image" Target="../media/image60.sv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
          <p:cNvSpPr txBox="1">
            <a:spLocks noGrp="1"/>
          </p:cNvSpPr>
          <p:nvPr>
            <p:ph type="title"/>
          </p:nvPr>
        </p:nvSpPr>
        <p:spPr>
          <a:xfrm>
            <a:off x="705000" y="2516825"/>
            <a:ext cx="8520600" cy="885942"/>
          </a:xfrm>
          <a:prstGeom prst="rect">
            <a:avLst/>
          </a:prstGeom>
          <a:noFill/>
          <a:ln>
            <a:noFill/>
          </a:ln>
        </p:spPr>
        <p:txBody>
          <a:bodyPr spcFirstLastPara="1" wrap="square" lIns="91400" tIns="91400" rIns="91400" bIns="91400" anchor="b" anchorCtr="0">
            <a:noAutofit/>
          </a:bodyPr>
          <a:lstStyle/>
          <a:p>
            <a:pPr marL="0" lvl="0" indent="0" algn="l" rtl="0">
              <a:lnSpc>
                <a:spcPct val="100000"/>
              </a:lnSpc>
              <a:spcBef>
                <a:spcPts val="0"/>
              </a:spcBef>
              <a:spcAft>
                <a:spcPts val="0"/>
              </a:spcAft>
              <a:buSzPts val="3500"/>
              <a:buNone/>
            </a:pPr>
            <a:endParaRPr dirty="0"/>
          </a:p>
          <a:p>
            <a:pPr marL="0" lvl="0" indent="0" algn="l" rtl="0">
              <a:lnSpc>
                <a:spcPct val="100000"/>
              </a:lnSpc>
              <a:spcBef>
                <a:spcPts val="0"/>
              </a:spcBef>
              <a:spcAft>
                <a:spcPts val="0"/>
              </a:spcAft>
              <a:buSzPts val="3500"/>
              <a:buNone/>
            </a:pPr>
            <a:r>
              <a:rPr lang="en-US" sz="2700" dirty="0"/>
              <a:t>Welcome!</a:t>
            </a:r>
            <a:endParaRPr sz="2700" dirty="0"/>
          </a:p>
          <a:p>
            <a:pPr marL="0" lvl="0" indent="0" algn="l" rtl="0">
              <a:lnSpc>
                <a:spcPct val="100000"/>
              </a:lnSpc>
              <a:spcBef>
                <a:spcPts val="0"/>
              </a:spcBef>
              <a:spcAft>
                <a:spcPts val="0"/>
              </a:spcAft>
              <a:buSzPts val="3500"/>
              <a:buNone/>
            </a:pPr>
            <a:r>
              <a:rPr lang="en-US" sz="4500" dirty="0"/>
              <a:t>Intro to </a:t>
            </a:r>
            <a:r>
              <a:rPr lang="en-US" sz="4500" dirty="0" err="1"/>
              <a:t>DevSecOps</a:t>
            </a:r>
            <a:endParaRPr sz="4500" dirty="0"/>
          </a:p>
        </p:txBody>
      </p:sp>
      <p:pic>
        <p:nvPicPr>
          <p:cNvPr id="2" name="Google Shape;399;p53">
            <a:extLst>
              <a:ext uri="{FF2B5EF4-FFF2-40B4-BE49-F238E27FC236}">
                <a16:creationId xmlns:a16="http://schemas.microsoft.com/office/drawing/2014/main" id="{7745625D-97E3-7AEA-1538-EEDB802A835A}"/>
              </a:ext>
            </a:extLst>
          </p:cNvPr>
          <p:cNvPicPr preferRelativeResize="0"/>
          <p:nvPr/>
        </p:nvPicPr>
        <p:blipFill>
          <a:blip r:embed="rId3">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2272A-A814-5D87-1E84-3B71D789F8AF}"/>
              </a:ext>
            </a:extLst>
          </p:cNvPr>
          <p:cNvSpPr>
            <a:spLocks noGrp="1"/>
          </p:cNvSpPr>
          <p:nvPr>
            <p:ph type="title"/>
          </p:nvPr>
        </p:nvSpPr>
        <p:spPr/>
        <p:txBody>
          <a:bodyPr/>
          <a:lstStyle/>
          <a:p>
            <a:r>
              <a:rPr lang="en-US" dirty="0"/>
              <a:t>Knight Capital Group – What Happened?</a:t>
            </a:r>
          </a:p>
        </p:txBody>
      </p:sp>
      <p:sp>
        <p:nvSpPr>
          <p:cNvPr id="4" name="TextBox 3">
            <a:extLst>
              <a:ext uri="{FF2B5EF4-FFF2-40B4-BE49-F238E27FC236}">
                <a16:creationId xmlns:a16="http://schemas.microsoft.com/office/drawing/2014/main" id="{FA290ED5-2EFF-1959-A0E4-22BC30F02770}"/>
              </a:ext>
            </a:extLst>
          </p:cNvPr>
          <p:cNvSpPr txBox="1"/>
          <p:nvPr/>
        </p:nvSpPr>
        <p:spPr>
          <a:xfrm>
            <a:off x="931098" y="4878063"/>
            <a:ext cx="7291552" cy="2049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575757"/>
                </a:solidFill>
              </a:rPr>
              <a:t>Source: </a:t>
            </a:r>
            <a:r>
              <a:rPr lang="en-US" sz="900" dirty="0">
                <a:solidFill>
                  <a:srgbClr val="575757"/>
                </a:solidFill>
                <a:hlinkClick r:id="rId3"/>
              </a:rPr>
              <a:t>https://dougseven.com/2014/04/17/knightmare-a-devops-cautionary-tale/</a:t>
            </a:r>
            <a:endParaRPr lang="en-US" sz="900" dirty="0">
              <a:solidFill>
                <a:srgbClr val="575757"/>
              </a:solidFill>
            </a:endParaRPr>
          </a:p>
        </p:txBody>
      </p:sp>
      <p:grpSp>
        <p:nvGrpSpPr>
          <p:cNvPr id="39" name="Group 38">
            <a:extLst>
              <a:ext uri="{FF2B5EF4-FFF2-40B4-BE49-F238E27FC236}">
                <a16:creationId xmlns:a16="http://schemas.microsoft.com/office/drawing/2014/main" id="{4A34F077-145E-DD7F-E40F-BFE838D9BC9D}"/>
              </a:ext>
            </a:extLst>
          </p:cNvPr>
          <p:cNvGrpSpPr/>
          <p:nvPr/>
        </p:nvGrpSpPr>
        <p:grpSpPr>
          <a:xfrm>
            <a:off x="704991" y="1021051"/>
            <a:ext cx="2033752" cy="693683"/>
            <a:chOff x="977463" y="1576551"/>
            <a:chExt cx="2711669" cy="924910"/>
          </a:xfrm>
          <a:solidFill>
            <a:schemeClr val="accent1"/>
          </a:solidFill>
        </p:grpSpPr>
        <p:sp>
          <p:nvSpPr>
            <p:cNvPr id="5" name="Rectangle: Rounded Corners 4">
              <a:extLst>
                <a:ext uri="{FF2B5EF4-FFF2-40B4-BE49-F238E27FC236}">
                  <a16:creationId xmlns:a16="http://schemas.microsoft.com/office/drawing/2014/main" id="{5F721E5D-871B-DEB4-D9A6-A5093E94B3E8}"/>
                </a:ext>
              </a:extLst>
            </p:cNvPr>
            <p:cNvSpPr/>
            <p:nvPr/>
          </p:nvSpPr>
          <p:spPr>
            <a:xfrm>
              <a:off x="977463"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Automated Stock </a:t>
              </a:r>
            </a:p>
            <a:p>
              <a:pPr algn="ctr"/>
              <a:r>
                <a:rPr lang="en-US" sz="1050" dirty="0">
                  <a:solidFill>
                    <a:srgbClr val="FFFFFF"/>
                  </a:solidFill>
                </a:rPr>
                <a:t>Trading System</a:t>
              </a:r>
            </a:p>
          </p:txBody>
        </p:sp>
        <p:pic>
          <p:nvPicPr>
            <p:cNvPr id="17" name="Graphic 16" descr="Bar graph with upward trend with solid fill">
              <a:extLst>
                <a:ext uri="{FF2B5EF4-FFF2-40B4-BE49-F238E27FC236}">
                  <a16:creationId xmlns:a16="http://schemas.microsoft.com/office/drawing/2014/main" id="{B565DEF8-36CB-7883-19F9-FDFCD0683F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687" y="1643936"/>
              <a:ext cx="316556" cy="316556"/>
            </a:xfrm>
            <a:prstGeom prst="rect">
              <a:avLst/>
            </a:prstGeom>
          </p:spPr>
        </p:pic>
      </p:grpSp>
      <p:grpSp>
        <p:nvGrpSpPr>
          <p:cNvPr id="40" name="Group 39">
            <a:extLst>
              <a:ext uri="{FF2B5EF4-FFF2-40B4-BE49-F238E27FC236}">
                <a16:creationId xmlns:a16="http://schemas.microsoft.com/office/drawing/2014/main" id="{85C42035-99E9-9ADE-9779-FEA9D7D31047}"/>
              </a:ext>
            </a:extLst>
          </p:cNvPr>
          <p:cNvGrpSpPr/>
          <p:nvPr/>
        </p:nvGrpSpPr>
        <p:grpSpPr>
          <a:xfrm>
            <a:off x="3487371" y="1021051"/>
            <a:ext cx="2033752" cy="693683"/>
            <a:chOff x="4903077" y="1576551"/>
            <a:chExt cx="2711669" cy="924910"/>
          </a:xfrm>
          <a:solidFill>
            <a:schemeClr val="accent1"/>
          </a:solidFill>
        </p:grpSpPr>
        <p:sp>
          <p:nvSpPr>
            <p:cNvPr id="6" name="Rectangle: Rounded Corners 5">
              <a:extLst>
                <a:ext uri="{FF2B5EF4-FFF2-40B4-BE49-F238E27FC236}">
                  <a16:creationId xmlns:a16="http://schemas.microsoft.com/office/drawing/2014/main" id="{96DD511E-7F14-6B1C-A259-5F2A030A25ED}"/>
                </a:ext>
              </a:extLst>
            </p:cNvPr>
            <p:cNvSpPr/>
            <p:nvPr/>
          </p:nvSpPr>
          <p:spPr>
            <a:xfrm>
              <a:off x="4903077"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Receives Large </a:t>
              </a:r>
            </a:p>
            <a:p>
              <a:pPr algn="ctr"/>
              <a:r>
                <a:rPr lang="en-US" sz="1050" dirty="0">
                  <a:solidFill>
                    <a:srgbClr val="FFFFFF"/>
                  </a:solidFill>
                </a:rPr>
                <a:t>Trading Orders </a:t>
              </a:r>
            </a:p>
            <a:p>
              <a:pPr algn="ctr"/>
              <a:r>
                <a:rPr lang="en-US" sz="1050" dirty="0">
                  <a:solidFill>
                    <a:srgbClr val="FFFFFF"/>
                  </a:solidFill>
                </a:rPr>
                <a:t>(“Parents”)</a:t>
              </a:r>
            </a:p>
          </p:txBody>
        </p:sp>
        <p:pic>
          <p:nvPicPr>
            <p:cNvPr id="19" name="Graphic 18" descr="Group with solid fill">
              <a:extLst>
                <a:ext uri="{FF2B5EF4-FFF2-40B4-BE49-F238E27FC236}">
                  <a16:creationId xmlns:a16="http://schemas.microsoft.com/office/drawing/2014/main" id="{9E02EC4D-0D0C-AC90-FF20-B12AD4E290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7668" y="1640452"/>
              <a:ext cx="320040" cy="320040"/>
            </a:xfrm>
            <a:prstGeom prst="rect">
              <a:avLst/>
            </a:prstGeom>
          </p:spPr>
        </p:pic>
      </p:grpSp>
      <p:grpSp>
        <p:nvGrpSpPr>
          <p:cNvPr id="41" name="Group 40">
            <a:extLst>
              <a:ext uri="{FF2B5EF4-FFF2-40B4-BE49-F238E27FC236}">
                <a16:creationId xmlns:a16="http://schemas.microsoft.com/office/drawing/2014/main" id="{AE160377-4F8E-BF2D-0963-67A3454CBBE6}"/>
              </a:ext>
            </a:extLst>
          </p:cNvPr>
          <p:cNvGrpSpPr/>
          <p:nvPr/>
        </p:nvGrpSpPr>
        <p:grpSpPr>
          <a:xfrm>
            <a:off x="6269751" y="1021051"/>
            <a:ext cx="2033752" cy="693683"/>
            <a:chOff x="8828691" y="1576551"/>
            <a:chExt cx="2711669" cy="924910"/>
          </a:xfrm>
          <a:solidFill>
            <a:schemeClr val="accent1"/>
          </a:solidFill>
        </p:grpSpPr>
        <p:sp>
          <p:nvSpPr>
            <p:cNvPr id="7" name="Rectangle: Rounded Corners 6">
              <a:extLst>
                <a:ext uri="{FF2B5EF4-FFF2-40B4-BE49-F238E27FC236}">
                  <a16:creationId xmlns:a16="http://schemas.microsoft.com/office/drawing/2014/main" id="{0F3B25AD-9947-3BE6-F792-3B9C629E87EA}"/>
                </a:ext>
              </a:extLst>
            </p:cNvPr>
            <p:cNvSpPr/>
            <p:nvPr/>
          </p:nvSpPr>
          <p:spPr>
            <a:xfrm>
              <a:off x="8828691" y="157655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Automates Breakup </a:t>
              </a:r>
            </a:p>
            <a:p>
              <a:pPr algn="ctr"/>
              <a:r>
                <a:rPr lang="en-US" sz="1050" dirty="0">
                  <a:solidFill>
                    <a:srgbClr val="FFFFFF"/>
                  </a:solidFill>
                </a:rPr>
                <a:t>into Smaller </a:t>
              </a:r>
            </a:p>
            <a:p>
              <a:pPr algn="ctr"/>
              <a:r>
                <a:rPr lang="en-US" sz="1050" dirty="0">
                  <a:solidFill>
                    <a:srgbClr val="FFFFFF"/>
                  </a:solidFill>
                </a:rPr>
                <a:t>“Child” Orders</a:t>
              </a:r>
            </a:p>
          </p:txBody>
        </p:sp>
        <p:pic>
          <p:nvPicPr>
            <p:cNvPr id="21" name="Graphic 20" descr="Group of people with solid fill">
              <a:extLst>
                <a:ext uri="{FF2B5EF4-FFF2-40B4-BE49-F238E27FC236}">
                  <a16:creationId xmlns:a16="http://schemas.microsoft.com/office/drawing/2014/main" id="{524B533B-5877-2BF7-EC93-8C293190B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3688" y="1640452"/>
              <a:ext cx="320040" cy="320040"/>
            </a:xfrm>
            <a:prstGeom prst="rect">
              <a:avLst/>
            </a:prstGeom>
          </p:spPr>
        </p:pic>
      </p:grpSp>
      <p:grpSp>
        <p:nvGrpSpPr>
          <p:cNvPr id="42" name="Group 41">
            <a:extLst>
              <a:ext uri="{FF2B5EF4-FFF2-40B4-BE49-F238E27FC236}">
                <a16:creationId xmlns:a16="http://schemas.microsoft.com/office/drawing/2014/main" id="{0D8F1FF7-7BB3-13D8-C6DB-C8915ACBC6FF}"/>
              </a:ext>
            </a:extLst>
          </p:cNvPr>
          <p:cNvGrpSpPr/>
          <p:nvPr/>
        </p:nvGrpSpPr>
        <p:grpSpPr>
          <a:xfrm>
            <a:off x="6269751" y="2011149"/>
            <a:ext cx="2033752" cy="693683"/>
            <a:chOff x="8828690" y="2827287"/>
            <a:chExt cx="2711669" cy="924910"/>
          </a:xfrm>
          <a:solidFill>
            <a:schemeClr val="accent1"/>
          </a:solidFill>
        </p:grpSpPr>
        <p:sp>
          <p:nvSpPr>
            <p:cNvPr id="8" name="Rectangle: Rounded Corners 7">
              <a:extLst>
                <a:ext uri="{FF2B5EF4-FFF2-40B4-BE49-F238E27FC236}">
                  <a16:creationId xmlns:a16="http://schemas.microsoft.com/office/drawing/2014/main" id="{0C52DAEC-EC02-1CF3-36E7-461BFF260EDB}"/>
                </a:ext>
              </a:extLst>
            </p:cNvPr>
            <p:cNvSpPr/>
            <p:nvPr/>
          </p:nvSpPr>
          <p:spPr>
            <a:xfrm>
              <a:off x="8828690"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Repurposed Old </a:t>
              </a:r>
            </a:p>
            <a:p>
              <a:pPr algn="ctr"/>
              <a:r>
                <a:rPr lang="en-US" sz="1050" dirty="0">
                  <a:solidFill>
                    <a:srgbClr val="FFFFFF"/>
                  </a:solidFill>
                </a:rPr>
                <a:t>Code to Implement</a:t>
              </a:r>
            </a:p>
          </p:txBody>
        </p:sp>
        <p:pic>
          <p:nvPicPr>
            <p:cNvPr id="23" name="Graphic 22" descr="Scroll with solid fill">
              <a:extLst>
                <a:ext uri="{FF2B5EF4-FFF2-40B4-BE49-F238E27FC236}">
                  <a16:creationId xmlns:a16="http://schemas.microsoft.com/office/drawing/2014/main" id="{BD2A29DF-D498-9732-A976-88DF229DD8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3688" y="2892636"/>
              <a:ext cx="320040" cy="320040"/>
            </a:xfrm>
            <a:prstGeom prst="rect">
              <a:avLst/>
            </a:prstGeom>
          </p:spPr>
        </p:pic>
      </p:grpSp>
      <p:grpSp>
        <p:nvGrpSpPr>
          <p:cNvPr id="43" name="Group 42">
            <a:extLst>
              <a:ext uri="{FF2B5EF4-FFF2-40B4-BE49-F238E27FC236}">
                <a16:creationId xmlns:a16="http://schemas.microsoft.com/office/drawing/2014/main" id="{222B1255-34CD-3CF9-0632-1FABC8A4DBE9}"/>
              </a:ext>
            </a:extLst>
          </p:cNvPr>
          <p:cNvGrpSpPr/>
          <p:nvPr/>
        </p:nvGrpSpPr>
        <p:grpSpPr>
          <a:xfrm>
            <a:off x="3487370" y="2002314"/>
            <a:ext cx="2033752" cy="693683"/>
            <a:chOff x="4903077" y="2827287"/>
            <a:chExt cx="2711669" cy="924910"/>
          </a:xfrm>
          <a:solidFill>
            <a:schemeClr val="accent1"/>
          </a:solidFill>
        </p:grpSpPr>
        <p:sp>
          <p:nvSpPr>
            <p:cNvPr id="9" name="Rectangle: Rounded Corners 8">
              <a:extLst>
                <a:ext uri="{FF2B5EF4-FFF2-40B4-BE49-F238E27FC236}">
                  <a16:creationId xmlns:a16="http://schemas.microsoft.com/office/drawing/2014/main" id="{4BD5D5F1-B849-A4D9-2C5A-DA213634E53B}"/>
                </a:ext>
              </a:extLst>
            </p:cNvPr>
            <p:cNvSpPr/>
            <p:nvPr/>
          </p:nvSpPr>
          <p:spPr>
            <a:xfrm>
              <a:off x="4903077"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New Functionality </a:t>
              </a:r>
            </a:p>
            <a:p>
              <a:pPr algn="ctr"/>
              <a:r>
                <a:rPr lang="en-US" sz="1050" dirty="0">
                  <a:solidFill>
                    <a:srgbClr val="FFFFFF"/>
                  </a:solidFill>
                </a:rPr>
                <a:t>Thoroughly Tested</a:t>
              </a:r>
            </a:p>
          </p:txBody>
        </p:sp>
        <p:pic>
          <p:nvPicPr>
            <p:cNvPr id="25" name="Graphic 24" descr="Scientist male with solid fill">
              <a:extLst>
                <a:ext uri="{FF2B5EF4-FFF2-40B4-BE49-F238E27FC236}">
                  <a16:creationId xmlns:a16="http://schemas.microsoft.com/office/drawing/2014/main" id="{101C8E0A-2136-2D44-18F8-B3DE6CECFD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7668" y="2891181"/>
              <a:ext cx="320040" cy="320040"/>
            </a:xfrm>
            <a:prstGeom prst="rect">
              <a:avLst/>
            </a:prstGeom>
          </p:spPr>
        </p:pic>
      </p:grpSp>
      <p:grpSp>
        <p:nvGrpSpPr>
          <p:cNvPr id="44" name="Group 43">
            <a:extLst>
              <a:ext uri="{FF2B5EF4-FFF2-40B4-BE49-F238E27FC236}">
                <a16:creationId xmlns:a16="http://schemas.microsoft.com/office/drawing/2014/main" id="{C870C861-9838-5A35-6484-C4DDA95A6651}"/>
              </a:ext>
            </a:extLst>
          </p:cNvPr>
          <p:cNvGrpSpPr/>
          <p:nvPr/>
        </p:nvGrpSpPr>
        <p:grpSpPr>
          <a:xfrm>
            <a:off x="704991" y="2011519"/>
            <a:ext cx="2033752" cy="693683"/>
            <a:chOff x="977463" y="2827287"/>
            <a:chExt cx="2711669" cy="924910"/>
          </a:xfrm>
          <a:solidFill>
            <a:schemeClr val="accent1"/>
          </a:solidFill>
        </p:grpSpPr>
        <p:sp>
          <p:nvSpPr>
            <p:cNvPr id="10" name="Rectangle: Rounded Corners 9">
              <a:extLst>
                <a:ext uri="{FF2B5EF4-FFF2-40B4-BE49-F238E27FC236}">
                  <a16:creationId xmlns:a16="http://schemas.microsoft.com/office/drawing/2014/main" id="{E8154E4D-8DA5-A842-BD1F-077BC3A407FF}"/>
                </a:ext>
              </a:extLst>
            </p:cNvPr>
            <p:cNvSpPr/>
            <p:nvPr/>
          </p:nvSpPr>
          <p:spPr>
            <a:xfrm>
              <a:off x="977463" y="2827287"/>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Manual </a:t>
              </a:r>
            </a:p>
            <a:p>
              <a:pPr algn="ctr"/>
              <a:r>
                <a:rPr lang="en-US" sz="1050" dirty="0">
                  <a:solidFill>
                    <a:srgbClr val="FFFFFF"/>
                  </a:solidFill>
                </a:rPr>
                <a:t>Deployment to </a:t>
              </a:r>
            </a:p>
            <a:p>
              <a:pPr algn="ctr"/>
              <a:r>
                <a:rPr lang="en-US" sz="1050" dirty="0">
                  <a:solidFill>
                    <a:srgbClr val="FFFFFF"/>
                  </a:solidFill>
                </a:rPr>
                <a:t>Eight Servers</a:t>
              </a:r>
            </a:p>
          </p:txBody>
        </p:sp>
        <p:pic>
          <p:nvPicPr>
            <p:cNvPr id="27" name="Graphic 26" descr="Pinch Zoom In with solid fill">
              <a:extLst>
                <a:ext uri="{FF2B5EF4-FFF2-40B4-BE49-F238E27FC236}">
                  <a16:creationId xmlns:a16="http://schemas.microsoft.com/office/drawing/2014/main" id="{286998B3-B82F-322F-CECC-A3DFAA83ED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87" y="2891181"/>
              <a:ext cx="320040" cy="320040"/>
            </a:xfrm>
            <a:prstGeom prst="rect">
              <a:avLst/>
            </a:prstGeom>
          </p:spPr>
        </p:pic>
      </p:grpSp>
      <p:grpSp>
        <p:nvGrpSpPr>
          <p:cNvPr id="45" name="Group 44">
            <a:extLst>
              <a:ext uri="{FF2B5EF4-FFF2-40B4-BE49-F238E27FC236}">
                <a16:creationId xmlns:a16="http://schemas.microsoft.com/office/drawing/2014/main" id="{D2A3B560-F0B1-2382-FE8D-D0A0E1D4C618}"/>
              </a:ext>
            </a:extLst>
          </p:cNvPr>
          <p:cNvGrpSpPr/>
          <p:nvPr/>
        </p:nvGrpSpPr>
        <p:grpSpPr>
          <a:xfrm>
            <a:off x="704991" y="2999437"/>
            <a:ext cx="2033752" cy="693683"/>
            <a:chOff x="977462" y="4046489"/>
            <a:chExt cx="2711669" cy="924910"/>
          </a:xfrm>
          <a:solidFill>
            <a:schemeClr val="accent1"/>
          </a:solidFill>
        </p:grpSpPr>
        <p:sp>
          <p:nvSpPr>
            <p:cNvPr id="11" name="Rectangle: Rounded Corners 10">
              <a:extLst>
                <a:ext uri="{FF2B5EF4-FFF2-40B4-BE49-F238E27FC236}">
                  <a16:creationId xmlns:a16="http://schemas.microsoft.com/office/drawing/2014/main" id="{8DDF56B8-040E-934E-90A7-3F689C48C231}"/>
                </a:ext>
              </a:extLst>
            </p:cNvPr>
            <p:cNvSpPr/>
            <p:nvPr/>
          </p:nvSpPr>
          <p:spPr>
            <a:xfrm>
              <a:off x="977462"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Trading Starts</a:t>
              </a:r>
            </a:p>
            <a:p>
              <a:pPr algn="ctr"/>
              <a:r>
                <a:rPr lang="en-US" sz="1050" dirty="0">
                  <a:solidFill>
                    <a:srgbClr val="FFFFFF"/>
                  </a:solidFill>
                </a:rPr>
                <a:t>(9:30 a.m.)</a:t>
              </a:r>
            </a:p>
          </p:txBody>
        </p:sp>
        <p:pic>
          <p:nvPicPr>
            <p:cNvPr id="29" name="Graphic 28" descr="Stopwatch 75% with solid fill">
              <a:extLst>
                <a:ext uri="{FF2B5EF4-FFF2-40B4-BE49-F238E27FC236}">
                  <a16:creationId xmlns:a16="http://schemas.microsoft.com/office/drawing/2014/main" id="{7CFEB3E9-AA56-462D-1A79-FCD78B754F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203" y="4103175"/>
              <a:ext cx="320040" cy="320040"/>
            </a:xfrm>
            <a:prstGeom prst="rect">
              <a:avLst/>
            </a:prstGeom>
          </p:spPr>
        </p:pic>
      </p:grpSp>
      <p:grpSp>
        <p:nvGrpSpPr>
          <p:cNvPr id="46" name="Group 45">
            <a:extLst>
              <a:ext uri="{FF2B5EF4-FFF2-40B4-BE49-F238E27FC236}">
                <a16:creationId xmlns:a16="http://schemas.microsoft.com/office/drawing/2014/main" id="{988C5EC6-8BEF-C9D7-A943-51F7B7EAA62A}"/>
              </a:ext>
            </a:extLst>
          </p:cNvPr>
          <p:cNvGrpSpPr/>
          <p:nvPr/>
        </p:nvGrpSpPr>
        <p:grpSpPr>
          <a:xfrm>
            <a:off x="3487369" y="2999436"/>
            <a:ext cx="2033752" cy="693683"/>
            <a:chOff x="4903076" y="4046489"/>
            <a:chExt cx="2711669" cy="924910"/>
          </a:xfrm>
          <a:solidFill>
            <a:schemeClr val="accent1"/>
          </a:solidFill>
        </p:grpSpPr>
        <p:sp>
          <p:nvSpPr>
            <p:cNvPr id="12" name="Rectangle: Rounded Corners 11">
              <a:extLst>
                <a:ext uri="{FF2B5EF4-FFF2-40B4-BE49-F238E27FC236}">
                  <a16:creationId xmlns:a16="http://schemas.microsoft.com/office/drawing/2014/main" id="{F075F64B-EB21-6F6F-554A-259E3DF201B2}"/>
                </a:ext>
              </a:extLst>
            </p:cNvPr>
            <p:cNvSpPr/>
            <p:nvPr/>
          </p:nvSpPr>
          <p:spPr>
            <a:xfrm>
              <a:off x="4903076" y="4046489"/>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One Server Missed</a:t>
              </a:r>
            </a:p>
            <a:p>
              <a:pPr algn="ctr"/>
              <a:r>
                <a:rPr lang="en-US" sz="1050" dirty="0">
                  <a:solidFill>
                    <a:srgbClr val="FFFFFF"/>
                  </a:solidFill>
                </a:rPr>
                <a:t>(Human Error)</a:t>
              </a:r>
            </a:p>
          </p:txBody>
        </p:sp>
        <p:pic>
          <p:nvPicPr>
            <p:cNvPr id="31" name="Graphic 30" descr="Close with solid fill">
              <a:extLst>
                <a:ext uri="{FF2B5EF4-FFF2-40B4-BE49-F238E27FC236}">
                  <a16:creationId xmlns:a16="http://schemas.microsoft.com/office/drawing/2014/main" id="{0620AA94-0E0A-9C15-7EC1-34353BDD27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97668" y="4103175"/>
              <a:ext cx="320040" cy="320040"/>
            </a:xfrm>
            <a:prstGeom prst="rect">
              <a:avLst/>
            </a:prstGeom>
          </p:spPr>
        </p:pic>
      </p:grpSp>
      <p:grpSp>
        <p:nvGrpSpPr>
          <p:cNvPr id="47" name="Group 46">
            <a:extLst>
              <a:ext uri="{FF2B5EF4-FFF2-40B4-BE49-F238E27FC236}">
                <a16:creationId xmlns:a16="http://schemas.microsoft.com/office/drawing/2014/main" id="{A60EE8C1-5EF1-0FCA-61E4-1458D2F14E74}"/>
              </a:ext>
            </a:extLst>
          </p:cNvPr>
          <p:cNvGrpSpPr/>
          <p:nvPr/>
        </p:nvGrpSpPr>
        <p:grpSpPr>
          <a:xfrm>
            <a:off x="6269748" y="2997748"/>
            <a:ext cx="2033752" cy="693683"/>
            <a:chOff x="8828689" y="4047104"/>
            <a:chExt cx="2711669" cy="924910"/>
          </a:xfrm>
          <a:solidFill>
            <a:schemeClr val="accent1"/>
          </a:solidFill>
        </p:grpSpPr>
        <p:sp>
          <p:nvSpPr>
            <p:cNvPr id="13" name="Rectangle: Rounded Corners 12">
              <a:extLst>
                <a:ext uri="{FF2B5EF4-FFF2-40B4-BE49-F238E27FC236}">
                  <a16:creationId xmlns:a16="http://schemas.microsoft.com/office/drawing/2014/main" id="{7A4D369C-745F-954B-201C-29A59E4E1D04}"/>
                </a:ext>
              </a:extLst>
            </p:cNvPr>
            <p:cNvSpPr/>
            <p:nvPr/>
          </p:nvSpPr>
          <p:spPr>
            <a:xfrm>
              <a:off x="8828689" y="4047104"/>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Serious Problem </a:t>
              </a:r>
            </a:p>
            <a:p>
              <a:pPr algn="ctr"/>
              <a:r>
                <a:rPr lang="en-US" sz="1050" dirty="0">
                  <a:solidFill>
                    <a:srgbClr val="FFFFFF"/>
                  </a:solidFill>
                </a:rPr>
                <a:t>Experienced Live</a:t>
              </a:r>
            </a:p>
          </p:txBody>
        </p:sp>
        <p:pic>
          <p:nvPicPr>
            <p:cNvPr id="33" name="Graphic 32" descr="Bio-hazard with solid fill">
              <a:extLst>
                <a:ext uri="{FF2B5EF4-FFF2-40B4-BE49-F238E27FC236}">
                  <a16:creationId xmlns:a16="http://schemas.microsoft.com/office/drawing/2014/main" id="{24349242-F1BD-D24D-5E68-9A418B55177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33688" y="4103175"/>
              <a:ext cx="320040" cy="320040"/>
            </a:xfrm>
            <a:prstGeom prst="rect">
              <a:avLst/>
            </a:prstGeom>
          </p:spPr>
        </p:pic>
      </p:grpSp>
      <p:grpSp>
        <p:nvGrpSpPr>
          <p:cNvPr id="48" name="Group 47">
            <a:extLst>
              <a:ext uri="{FF2B5EF4-FFF2-40B4-BE49-F238E27FC236}">
                <a16:creationId xmlns:a16="http://schemas.microsoft.com/office/drawing/2014/main" id="{583BB087-3D0C-FC69-5E3E-AFD9B15698E2}"/>
              </a:ext>
            </a:extLst>
          </p:cNvPr>
          <p:cNvGrpSpPr/>
          <p:nvPr/>
        </p:nvGrpSpPr>
        <p:grpSpPr>
          <a:xfrm>
            <a:off x="6269747" y="3985279"/>
            <a:ext cx="2033752" cy="693683"/>
            <a:chOff x="8828688" y="5266921"/>
            <a:chExt cx="2711669" cy="924910"/>
          </a:xfrm>
          <a:solidFill>
            <a:schemeClr val="accent1"/>
          </a:solidFill>
        </p:grpSpPr>
        <p:sp>
          <p:nvSpPr>
            <p:cNvPr id="14" name="Rectangle: Rounded Corners 13">
              <a:extLst>
                <a:ext uri="{FF2B5EF4-FFF2-40B4-BE49-F238E27FC236}">
                  <a16:creationId xmlns:a16="http://schemas.microsoft.com/office/drawing/2014/main" id="{E24C7B49-4835-08DE-D9E9-EFB7DB68D5C7}"/>
                </a:ext>
              </a:extLst>
            </p:cNvPr>
            <p:cNvSpPr/>
            <p:nvPr/>
          </p:nvSpPr>
          <p:spPr>
            <a:xfrm>
              <a:off x="8828688" y="5266921"/>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Missed Server Not </a:t>
              </a:r>
            </a:p>
            <a:p>
              <a:pPr algn="ctr"/>
              <a:r>
                <a:rPr lang="en-US" sz="1050" dirty="0">
                  <a:solidFill>
                    <a:srgbClr val="FFFFFF"/>
                  </a:solidFill>
                </a:rPr>
                <a:t>Bounding “Child” Orders </a:t>
              </a:r>
            </a:p>
            <a:p>
              <a:pPr algn="ctr"/>
              <a:r>
                <a:rPr lang="en-US" sz="1050" dirty="0">
                  <a:solidFill>
                    <a:srgbClr val="FFFFFF"/>
                  </a:solidFill>
                </a:rPr>
                <a:t>Against “Parent” Size</a:t>
              </a:r>
            </a:p>
          </p:txBody>
        </p:sp>
        <p:pic>
          <p:nvPicPr>
            <p:cNvPr id="35" name="Graphic 34" descr="Infinity with solid fill">
              <a:extLst>
                <a:ext uri="{FF2B5EF4-FFF2-40B4-BE49-F238E27FC236}">
                  <a16:creationId xmlns:a16="http://schemas.microsoft.com/office/drawing/2014/main" id="{90A696C8-73CF-B7FF-9F37-5DDB2C3713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3688" y="5325766"/>
              <a:ext cx="320040" cy="320040"/>
            </a:xfrm>
            <a:prstGeom prst="rect">
              <a:avLst/>
            </a:prstGeom>
          </p:spPr>
        </p:pic>
      </p:grpSp>
      <p:sp>
        <p:nvSpPr>
          <p:cNvPr id="38" name="Explosion: 8 Points 37">
            <a:extLst>
              <a:ext uri="{FF2B5EF4-FFF2-40B4-BE49-F238E27FC236}">
                <a16:creationId xmlns:a16="http://schemas.microsoft.com/office/drawing/2014/main" id="{ED8D1F3D-74AC-9DDF-6FFE-9E43959A7085}"/>
              </a:ext>
            </a:extLst>
          </p:cNvPr>
          <p:cNvSpPr/>
          <p:nvPr/>
        </p:nvSpPr>
        <p:spPr>
          <a:xfrm>
            <a:off x="1080349" y="3785605"/>
            <a:ext cx="1390841" cy="1230861"/>
          </a:xfrm>
          <a:prstGeom prst="irregularSeal1">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10:15 a.m.</a:t>
            </a:r>
          </a:p>
        </p:txBody>
      </p:sp>
      <p:sp>
        <p:nvSpPr>
          <p:cNvPr id="2" name="TextBox 1">
            <a:extLst>
              <a:ext uri="{FF2B5EF4-FFF2-40B4-BE49-F238E27FC236}">
                <a16:creationId xmlns:a16="http://schemas.microsoft.com/office/drawing/2014/main" id="{F5FE3E75-F88A-EF50-113E-B51719A97F76}"/>
              </a:ext>
            </a:extLst>
          </p:cNvPr>
          <p:cNvSpPr txBox="1"/>
          <p:nvPr/>
        </p:nvSpPr>
        <p:spPr>
          <a:xfrm>
            <a:off x="129211" y="4119475"/>
            <a:ext cx="951139" cy="5099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$460M loss vs. $365M in assets!</a:t>
            </a:r>
          </a:p>
        </p:txBody>
      </p:sp>
      <p:sp>
        <p:nvSpPr>
          <p:cNvPr id="16" name="Arrow: Right 15">
            <a:extLst>
              <a:ext uri="{FF2B5EF4-FFF2-40B4-BE49-F238E27FC236}">
                <a16:creationId xmlns:a16="http://schemas.microsoft.com/office/drawing/2014/main" id="{D0C357AC-E6F0-4DB1-9707-8248EA385842}"/>
              </a:ext>
            </a:extLst>
          </p:cNvPr>
          <p:cNvSpPr/>
          <p:nvPr/>
        </p:nvSpPr>
        <p:spPr>
          <a:xfrm>
            <a:off x="2842014"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8" name="Arrow: Right 17">
            <a:extLst>
              <a:ext uri="{FF2B5EF4-FFF2-40B4-BE49-F238E27FC236}">
                <a16:creationId xmlns:a16="http://schemas.microsoft.com/office/drawing/2014/main" id="{643D9BE4-8414-D464-1AA5-CA7B13F9120F}"/>
              </a:ext>
            </a:extLst>
          </p:cNvPr>
          <p:cNvSpPr/>
          <p:nvPr/>
        </p:nvSpPr>
        <p:spPr>
          <a:xfrm>
            <a:off x="5614692" y="1166370"/>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2" name="Arrow: Bent-Up 21">
            <a:extLst>
              <a:ext uri="{FF2B5EF4-FFF2-40B4-BE49-F238E27FC236}">
                <a16:creationId xmlns:a16="http://schemas.microsoft.com/office/drawing/2014/main" id="{A8BF4B8F-7A1C-CD1E-5376-1C982CFEB91C}"/>
              </a:ext>
            </a:extLst>
          </p:cNvPr>
          <p:cNvSpPr/>
          <p:nvPr/>
        </p:nvSpPr>
        <p:spPr>
          <a:xfrm flipV="1">
            <a:off x="8370732" y="1241642"/>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4" name="Arrow: Right 23">
            <a:extLst>
              <a:ext uri="{FF2B5EF4-FFF2-40B4-BE49-F238E27FC236}">
                <a16:creationId xmlns:a16="http://schemas.microsoft.com/office/drawing/2014/main" id="{F8A685D1-45E4-67F5-95F0-27188D5486B6}"/>
              </a:ext>
            </a:extLst>
          </p:cNvPr>
          <p:cNvSpPr/>
          <p:nvPr/>
        </p:nvSpPr>
        <p:spPr>
          <a:xfrm rot="10800000">
            <a:off x="8328232" y="215516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6" name="Arrow: Right 25">
            <a:extLst>
              <a:ext uri="{FF2B5EF4-FFF2-40B4-BE49-F238E27FC236}">
                <a16:creationId xmlns:a16="http://schemas.microsoft.com/office/drawing/2014/main" id="{0F820E0B-3D2C-8B1D-479C-9D9720419534}"/>
              </a:ext>
            </a:extLst>
          </p:cNvPr>
          <p:cNvSpPr/>
          <p:nvPr/>
        </p:nvSpPr>
        <p:spPr>
          <a:xfrm rot="10800000">
            <a:off x="5599870" y="21564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28" name="Arrow: Right 27">
            <a:extLst>
              <a:ext uri="{FF2B5EF4-FFF2-40B4-BE49-F238E27FC236}">
                <a16:creationId xmlns:a16="http://schemas.microsoft.com/office/drawing/2014/main" id="{14DAF8AA-0569-0F65-198B-C4FE76E5ADC7}"/>
              </a:ext>
            </a:extLst>
          </p:cNvPr>
          <p:cNvSpPr/>
          <p:nvPr/>
        </p:nvSpPr>
        <p:spPr>
          <a:xfrm rot="10800000">
            <a:off x="2835469" y="214763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2" name="Arrow: Bent-Up 31">
            <a:extLst>
              <a:ext uri="{FF2B5EF4-FFF2-40B4-BE49-F238E27FC236}">
                <a16:creationId xmlns:a16="http://schemas.microsoft.com/office/drawing/2014/main" id="{59A7E14C-57E3-5CBD-C02F-FDBD72A53BD6}"/>
              </a:ext>
            </a:extLst>
          </p:cNvPr>
          <p:cNvSpPr/>
          <p:nvPr/>
        </p:nvSpPr>
        <p:spPr>
          <a:xfrm flipH="1" flipV="1">
            <a:off x="-16519" y="2352126"/>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4" name="Arrow: Right 33">
            <a:extLst>
              <a:ext uri="{FF2B5EF4-FFF2-40B4-BE49-F238E27FC236}">
                <a16:creationId xmlns:a16="http://schemas.microsoft.com/office/drawing/2014/main" id="{8BC4F8A1-73D7-4839-066C-CD0727640E9C}"/>
              </a:ext>
            </a:extLst>
          </p:cNvPr>
          <p:cNvSpPr/>
          <p:nvPr/>
        </p:nvSpPr>
        <p:spPr>
          <a:xfrm>
            <a:off x="105225" y="314306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36" name="Arrow: Right 35">
            <a:extLst>
              <a:ext uri="{FF2B5EF4-FFF2-40B4-BE49-F238E27FC236}">
                <a16:creationId xmlns:a16="http://schemas.microsoft.com/office/drawing/2014/main" id="{9874E464-D2E9-F77C-B0BA-70BCC12A47A9}"/>
              </a:ext>
            </a:extLst>
          </p:cNvPr>
          <p:cNvSpPr/>
          <p:nvPr/>
        </p:nvSpPr>
        <p:spPr>
          <a:xfrm>
            <a:off x="2842013" y="3147659"/>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0" name="Arrow: Right 49">
            <a:extLst>
              <a:ext uri="{FF2B5EF4-FFF2-40B4-BE49-F238E27FC236}">
                <a16:creationId xmlns:a16="http://schemas.microsoft.com/office/drawing/2014/main" id="{B3478A8D-FAA5-53DC-349D-3AF4E3F659E8}"/>
              </a:ext>
            </a:extLst>
          </p:cNvPr>
          <p:cNvSpPr/>
          <p:nvPr/>
        </p:nvSpPr>
        <p:spPr>
          <a:xfrm>
            <a:off x="5599870" y="314716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1" name="Arrow: Bent-Up 50">
            <a:extLst>
              <a:ext uri="{FF2B5EF4-FFF2-40B4-BE49-F238E27FC236}">
                <a16:creationId xmlns:a16="http://schemas.microsoft.com/office/drawing/2014/main" id="{E53DB3E8-6AF6-7D45-8A1A-A8DEB6763676}"/>
              </a:ext>
            </a:extLst>
          </p:cNvPr>
          <p:cNvSpPr/>
          <p:nvPr/>
        </p:nvSpPr>
        <p:spPr>
          <a:xfrm flipV="1">
            <a:off x="8362663" y="3232664"/>
            <a:ext cx="632323" cy="693682"/>
          </a:xfrm>
          <a:prstGeom prst="bentUp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2" name="Arrow: Right 51">
            <a:extLst>
              <a:ext uri="{FF2B5EF4-FFF2-40B4-BE49-F238E27FC236}">
                <a16:creationId xmlns:a16="http://schemas.microsoft.com/office/drawing/2014/main" id="{1A5A81A4-79F7-DBC1-C2CF-782E23C9D4D7}"/>
              </a:ext>
            </a:extLst>
          </p:cNvPr>
          <p:cNvSpPr/>
          <p:nvPr/>
        </p:nvSpPr>
        <p:spPr>
          <a:xfrm rot="10800000">
            <a:off x="8328232" y="4149428"/>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4" name="Arrow: Right 53">
            <a:extLst>
              <a:ext uri="{FF2B5EF4-FFF2-40B4-BE49-F238E27FC236}">
                <a16:creationId xmlns:a16="http://schemas.microsoft.com/office/drawing/2014/main" id="{216AA2A4-A91C-8C6B-954F-F7A469608029}"/>
              </a:ext>
            </a:extLst>
          </p:cNvPr>
          <p:cNvSpPr/>
          <p:nvPr/>
        </p:nvSpPr>
        <p:spPr>
          <a:xfrm rot="10800000">
            <a:off x="2649278" y="419951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grpSp>
        <p:nvGrpSpPr>
          <p:cNvPr id="55" name="Group 54">
            <a:extLst>
              <a:ext uri="{FF2B5EF4-FFF2-40B4-BE49-F238E27FC236}">
                <a16:creationId xmlns:a16="http://schemas.microsoft.com/office/drawing/2014/main" id="{6CE9DA1C-43DB-F8CF-F25E-1AA8D9C3B53C}"/>
              </a:ext>
            </a:extLst>
          </p:cNvPr>
          <p:cNvGrpSpPr/>
          <p:nvPr/>
        </p:nvGrpSpPr>
        <p:grpSpPr>
          <a:xfrm>
            <a:off x="3487368" y="4023357"/>
            <a:ext cx="2033752" cy="693683"/>
            <a:chOff x="4903076" y="5214372"/>
            <a:chExt cx="2711669" cy="924910"/>
          </a:xfrm>
          <a:solidFill>
            <a:schemeClr val="accent1"/>
          </a:solidFill>
        </p:grpSpPr>
        <p:sp>
          <p:nvSpPr>
            <p:cNvPr id="56" name="Rectangle: Rounded Corners 55">
              <a:extLst>
                <a:ext uri="{FF2B5EF4-FFF2-40B4-BE49-F238E27FC236}">
                  <a16:creationId xmlns:a16="http://schemas.microsoft.com/office/drawing/2014/main" id="{6BAAF341-D108-6A63-1667-7A1A2F4B2843}"/>
                </a:ext>
              </a:extLst>
            </p:cNvPr>
            <p:cNvSpPr/>
            <p:nvPr/>
          </p:nvSpPr>
          <p:spPr>
            <a:xfrm>
              <a:off x="4903076" y="5214372"/>
              <a:ext cx="2711669" cy="924910"/>
            </a:xfrm>
            <a:prstGeom prst="roundRect">
              <a:avLst/>
            </a:prstGeom>
            <a:grp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Tried Frantically </a:t>
              </a:r>
            </a:p>
            <a:p>
              <a:pPr algn="ctr"/>
              <a:r>
                <a:rPr lang="en-US" sz="1050" dirty="0">
                  <a:solidFill>
                    <a:srgbClr val="FFFFFF"/>
                  </a:solidFill>
                </a:rPr>
                <a:t>to Fix</a:t>
              </a:r>
            </a:p>
          </p:txBody>
        </p:sp>
        <p:pic>
          <p:nvPicPr>
            <p:cNvPr id="57" name="Graphic 56" descr="Siren with solid fill">
              <a:extLst>
                <a:ext uri="{FF2B5EF4-FFF2-40B4-BE49-F238E27FC236}">
                  <a16:creationId xmlns:a16="http://schemas.microsoft.com/office/drawing/2014/main" id="{A4E6B4F3-0628-2F47-C492-5AB4EC8C52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97668" y="5325766"/>
              <a:ext cx="320040" cy="320040"/>
            </a:xfrm>
            <a:prstGeom prst="rect">
              <a:avLst/>
            </a:prstGeom>
          </p:spPr>
        </p:pic>
      </p:grpSp>
      <p:sp>
        <p:nvSpPr>
          <p:cNvPr id="58" name="Arrow: Right 57">
            <a:extLst>
              <a:ext uri="{FF2B5EF4-FFF2-40B4-BE49-F238E27FC236}">
                <a16:creationId xmlns:a16="http://schemas.microsoft.com/office/drawing/2014/main" id="{644EA366-C2F8-9E20-AD6F-93056C922341}"/>
              </a:ext>
            </a:extLst>
          </p:cNvPr>
          <p:cNvSpPr/>
          <p:nvPr/>
        </p:nvSpPr>
        <p:spPr>
          <a:xfrm rot="10800000">
            <a:off x="5599870" y="4196183"/>
            <a:ext cx="555172" cy="403044"/>
          </a:xfrm>
          <a:prstGeom prst="rightArrow">
            <a:avLst/>
          </a:prstGeom>
          <a:solidFill>
            <a:schemeClr val="tx1">
              <a:lumMod val="40000"/>
              <a:lumOff val="60000"/>
            </a:schemeClr>
          </a:solidFill>
          <a:ln w="9525" cap="rnd" cmpd="sng" algn="ctr">
            <a:solidFill>
              <a:schemeClr val="bg1">
                <a:lumMod val="8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Google Shape;238;p2">
            <a:extLst>
              <a:ext uri="{FF2B5EF4-FFF2-40B4-BE49-F238E27FC236}">
                <a16:creationId xmlns:a16="http://schemas.microsoft.com/office/drawing/2014/main" id="{C92A607F-F5E3-C5C7-41F9-26A00D468F61}"/>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10</a:t>
            </a:fld>
            <a:endParaRPr/>
          </a:p>
        </p:txBody>
      </p:sp>
    </p:spTree>
    <p:extLst>
      <p:ext uri="{BB962C8B-B14F-4D97-AF65-F5344CB8AC3E}">
        <p14:creationId xmlns:p14="http://schemas.microsoft.com/office/powerpoint/2010/main" val="8378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p:bldP spid="16" grpId="0" animBg="1"/>
      <p:bldP spid="18" grpId="0" animBg="1"/>
      <p:bldP spid="22" grpId="0" animBg="1"/>
      <p:bldP spid="24" grpId="0" animBg="1"/>
      <p:bldP spid="26" grpId="0" animBg="1"/>
      <p:bldP spid="28" grpId="0" animBg="1"/>
      <p:bldP spid="32" grpId="0" animBg="1"/>
      <p:bldP spid="34" grpId="0" animBg="1"/>
      <p:bldP spid="36" grpId="0" animBg="1"/>
      <p:bldP spid="50" grpId="0" animBg="1"/>
      <p:bldP spid="51" grpId="0" animBg="1"/>
      <p:bldP spid="52" grpId="0" animBg="1"/>
      <p:bldP spid="54"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DevOps – What it is &amp; why it’s valuable</a:t>
            </a:r>
          </a:p>
        </p:txBody>
      </p:sp>
    </p:spTree>
    <p:extLst>
      <p:ext uri="{BB962C8B-B14F-4D97-AF65-F5344CB8AC3E}">
        <p14:creationId xmlns:p14="http://schemas.microsoft.com/office/powerpoint/2010/main" val="2213197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6915" y="1572406"/>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2583403"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694" y="1572406"/>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5166182" y="2240333"/>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0061" y="1666264"/>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3711964" y="1499202"/>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3666454" y="2126139"/>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5273957" y="1360502"/>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2666891" y="2466258"/>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583402" y="2958117"/>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2" name="Google Shape;238;p2">
            <a:extLst>
              <a:ext uri="{FF2B5EF4-FFF2-40B4-BE49-F238E27FC236}">
                <a16:creationId xmlns:a16="http://schemas.microsoft.com/office/drawing/2014/main" id="{304CEDBF-3C79-A648-96D8-126C644DDB8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12</a:t>
            </a:fld>
            <a:endParaRPr/>
          </a:p>
        </p:txBody>
      </p:sp>
    </p:spTree>
    <p:extLst>
      <p:ext uri="{BB962C8B-B14F-4D97-AF65-F5344CB8AC3E}">
        <p14:creationId xmlns:p14="http://schemas.microsoft.com/office/powerpoint/2010/main" val="11345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223" y="1340803"/>
            <a:ext cx="750094" cy="942975"/>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443" y="1340803"/>
            <a:ext cx="750094" cy="942975"/>
          </a:xfrm>
          <a:prstGeom prst="rect">
            <a:avLst/>
          </a:prstGeom>
          <a:solidFill>
            <a:schemeClr val="accent1"/>
          </a:solidFill>
        </p:spPr>
      </p:pic>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52079"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334858" y="2249215"/>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2752078" y="2878219"/>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25" y="1597978"/>
            <a:ext cx="685800" cy="685800"/>
          </a:xfrm>
          <a:prstGeom prst="rect">
            <a:avLst/>
          </a:prstGeom>
        </p:spPr>
      </p:pic>
      <p:sp>
        <p:nvSpPr>
          <p:cNvPr id="2" name="Google Shape;238;p2">
            <a:extLst>
              <a:ext uri="{FF2B5EF4-FFF2-40B4-BE49-F238E27FC236}">
                <a16:creationId xmlns:a16="http://schemas.microsoft.com/office/drawing/2014/main" id="{D12341CA-3E54-834E-61E2-50A2C91980F6}"/>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Tree>
    <p:extLst>
      <p:ext uri="{BB962C8B-B14F-4D97-AF65-F5344CB8AC3E}">
        <p14:creationId xmlns:p14="http://schemas.microsoft.com/office/powerpoint/2010/main" val="31589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mj-lt"/>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chemeClr val="accent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2" name="Google Shape;238;p2">
            <a:extLst>
              <a:ext uri="{FF2B5EF4-FFF2-40B4-BE49-F238E27FC236}">
                <a16:creationId xmlns:a16="http://schemas.microsoft.com/office/drawing/2014/main" id="{0A5A2081-7CC3-DE4F-9053-606E19818DB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spTree>
    <p:extLst>
      <p:ext uri="{BB962C8B-B14F-4D97-AF65-F5344CB8AC3E}">
        <p14:creationId xmlns:p14="http://schemas.microsoft.com/office/powerpoint/2010/main" val="18943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https://itrevolution.com/the-three-ways-principles-underpinning-devops/</a:t>
            </a:r>
            <a:r>
              <a:rPr lang="en-US" sz="900" dirty="0">
                <a:solidFill>
                  <a:srgbClr val="575757"/>
                </a:solidFill>
              </a:rPr>
              <a:t>)</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39175"/>
            <a:chOff x="3619361" y="1228478"/>
            <a:chExt cx="4953277" cy="2318895"/>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49422"/>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3"/>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 name="Google Shape;238;p2">
            <a:extLst>
              <a:ext uri="{FF2B5EF4-FFF2-40B4-BE49-F238E27FC236}">
                <a16:creationId xmlns:a16="http://schemas.microsoft.com/office/drawing/2014/main" id="{080F290C-0925-CBC6-4673-E2CBEE9655F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15</a:t>
            </a:fld>
            <a:endParaRPr/>
          </a:p>
        </p:txBody>
      </p:sp>
    </p:spTree>
    <p:extLst>
      <p:ext uri="{BB962C8B-B14F-4D97-AF65-F5344CB8AC3E}">
        <p14:creationId xmlns:p14="http://schemas.microsoft.com/office/powerpoint/2010/main" val="267673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mj-lt"/>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Taking </a:t>
            </a:r>
            <a:r>
              <a:rPr lang="en-US" sz="1350" i="1" u="sng" kern="1200" dirty="0">
                <a:solidFill>
                  <a:srgbClr val="575757"/>
                </a:solidFill>
                <a:latin typeface="+mj-lt"/>
              </a:rPr>
              <a:t>calculated</a:t>
            </a:r>
            <a:r>
              <a:rPr lang="en-US" sz="1350" kern="1200" dirty="0">
                <a:solidFill>
                  <a:srgbClr val="575757"/>
                </a:solidFill>
                <a:latin typeface="+mj-lt"/>
              </a:rPr>
              <a:t>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mj-lt"/>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a:t>
            </a:r>
            <a:r>
              <a:rPr lang="en-US" sz="900" dirty="0">
                <a:solidFill>
                  <a:srgbClr val="575757"/>
                </a:solidFill>
                <a:hlinkClick r:id="rId3"/>
              </a:rPr>
              <a:t>https://itrevolution.com/</a:t>
            </a:r>
            <a:r>
              <a:rPr lang="en-US" sz="900">
                <a:solidFill>
                  <a:srgbClr val="575757"/>
                </a:solidFill>
                <a:hlinkClick r:id="rId3"/>
              </a:rPr>
              <a:t>the-three-ways-principles-underpinning-devops/</a:t>
            </a:r>
            <a:r>
              <a:rPr lang="en-US" sz="900">
                <a:solidFill>
                  <a:srgbClr val="575757"/>
                </a:solidFill>
              </a:rPr>
              <a:t>)</a:t>
            </a:r>
            <a:endParaRPr lang="en-US" sz="900" dirty="0">
              <a:solidFill>
                <a:srgbClr val="575757"/>
              </a:solidFill>
            </a:endParaRPr>
          </a:p>
        </p:txBody>
      </p:sp>
      <p:grpSp>
        <p:nvGrpSpPr>
          <p:cNvPr id="9" name="Group 8">
            <a:extLst>
              <a:ext uri="{FF2B5EF4-FFF2-40B4-BE49-F238E27FC236}">
                <a16:creationId xmlns:a16="http://schemas.microsoft.com/office/drawing/2014/main" id="{652A90A9-E616-4722-99E0-1F0C59D29EEC}"/>
              </a:ext>
            </a:extLst>
          </p:cNvPr>
          <p:cNvGrpSpPr/>
          <p:nvPr/>
        </p:nvGrpSpPr>
        <p:grpSpPr>
          <a:xfrm>
            <a:off x="1922991" y="918972"/>
            <a:ext cx="5363110" cy="1741559"/>
            <a:chOff x="2563987" y="1225296"/>
            <a:chExt cx="7150813" cy="2322080"/>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2" y="3249425"/>
              <a:ext cx="1403767" cy="29795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4942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563987" y="1225296"/>
              <a:ext cx="7150813"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4498" y="2586752"/>
              <a:ext cx="457200" cy="457200"/>
            </a:xfrm>
            <a:prstGeom prst="rect">
              <a:avLst/>
            </a:prstGeom>
          </p:spPr>
        </p:pic>
      </p:grpSp>
      <p:sp>
        <p:nvSpPr>
          <p:cNvPr id="2" name="Google Shape;238;p2">
            <a:extLst>
              <a:ext uri="{FF2B5EF4-FFF2-40B4-BE49-F238E27FC236}">
                <a16:creationId xmlns:a16="http://schemas.microsoft.com/office/drawing/2014/main" id="{FA603DBB-81D5-AB4A-9238-EE9BD432C98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16</a:t>
            </a:fld>
            <a:endParaRPr/>
          </a:p>
        </p:txBody>
      </p:sp>
    </p:spTree>
    <p:extLst>
      <p:ext uri="{BB962C8B-B14F-4D97-AF65-F5344CB8AC3E}">
        <p14:creationId xmlns:p14="http://schemas.microsoft.com/office/powerpoint/2010/main" val="22491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AF0B51-7D08-9137-0424-0575FCEEF93F}"/>
              </a:ext>
            </a:extLst>
          </p:cNvPr>
          <p:cNvSpPr>
            <a:spLocks noGrp="1"/>
          </p:cNvSpPr>
          <p:nvPr>
            <p:ph type="title"/>
          </p:nvPr>
        </p:nvSpPr>
        <p:spPr/>
        <p:txBody>
          <a:bodyPr/>
          <a:lstStyle/>
          <a:p>
            <a:r>
              <a:rPr lang="en-US" dirty="0" err="1"/>
              <a:t>DevSecOps</a:t>
            </a:r>
            <a:endParaRPr lang="en-US" dirty="0"/>
          </a:p>
        </p:txBody>
      </p:sp>
    </p:spTree>
    <p:extLst>
      <p:ext uri="{BB962C8B-B14F-4D97-AF65-F5344CB8AC3E}">
        <p14:creationId xmlns:p14="http://schemas.microsoft.com/office/powerpoint/2010/main" val="383672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2CB15-CE39-9916-4A3A-F35EF940B7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3A8878A-46EB-3D2E-3333-A7AEA3C6DAC5}"/>
              </a:ext>
            </a:extLst>
          </p:cNvPr>
          <p:cNvSpPr>
            <a:spLocks noGrp="1"/>
          </p:cNvSpPr>
          <p:nvPr>
            <p:ph type="title"/>
          </p:nvPr>
        </p:nvSpPr>
        <p:spPr/>
        <p:txBody>
          <a:bodyPr/>
          <a:lstStyle/>
          <a:p>
            <a:r>
              <a:rPr lang="en-US" sz="3200" dirty="0"/>
              <a:t>The Mindset</a:t>
            </a:r>
          </a:p>
        </p:txBody>
      </p:sp>
    </p:spTree>
    <p:extLst>
      <p:ext uri="{BB962C8B-B14F-4D97-AF65-F5344CB8AC3E}">
        <p14:creationId xmlns:p14="http://schemas.microsoft.com/office/powerpoint/2010/main" val="363746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1"/>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39" name="Google Shape;1039;p101"/>
          <p:cNvSpPr txBox="1"/>
          <p:nvPr/>
        </p:nvSpPr>
        <p:spPr>
          <a:xfrm>
            <a:off x="3570918" y="1607038"/>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What is it?</a:t>
            </a:r>
            <a:endParaRPr/>
          </a:p>
        </p:txBody>
      </p:sp>
      <p:sp>
        <p:nvSpPr>
          <p:cNvPr id="1040" name="Google Shape;1040;p101"/>
          <p:cNvSpPr txBox="1"/>
          <p:nvPr/>
        </p:nvSpPr>
        <p:spPr>
          <a:xfrm>
            <a:off x="4077090" y="2349971"/>
            <a:ext cx="4979420" cy="1674777"/>
          </a:xfrm>
          <a:prstGeom prst="rect">
            <a:avLst/>
          </a:prstGeom>
          <a:noFill/>
          <a:ln>
            <a:noFill/>
          </a:ln>
        </p:spPr>
        <p:txBody>
          <a:bodyPr spcFirstLastPara="1" wrap="square" lIns="91425" tIns="45700" rIns="91425" bIns="45700" anchor="t" anchorCtr="0">
            <a:spAutoFit/>
          </a:bodyPr>
          <a:lstStyle/>
          <a:p>
            <a:pPr marL="81000" marR="0" lvl="1" algn="l" rtl="0">
              <a:lnSpc>
                <a:spcPct val="100000"/>
              </a:lnSpc>
              <a:spcBef>
                <a:spcPts val="0"/>
              </a:spcBef>
              <a:spcAft>
                <a:spcPts val="0"/>
              </a:spcAft>
              <a:buClr>
                <a:schemeClr val="lt1"/>
              </a:buClr>
              <a:buSzPts val="1350"/>
            </a:pPr>
            <a:r>
              <a:rPr lang="en-US" sz="1350" b="0" i="0" u="none" strike="noStrike" cap="none" dirty="0">
                <a:solidFill>
                  <a:schemeClr val="lt1"/>
                </a:solidFill>
                <a:latin typeface="Arial"/>
                <a:ea typeface="Arial"/>
                <a:cs typeface="Arial"/>
                <a:sym typeface="Arial"/>
              </a:rPr>
              <a:t>Discipline that takes into consideration how People, Processes, and Tools Automation combine to ensure we have:</a:t>
            </a:r>
          </a:p>
          <a:p>
            <a:pPr marL="243000" lvl="6" indent="-162000">
              <a:buClr>
                <a:schemeClr val="lt1"/>
              </a:buClr>
              <a:buSzPts val="1350"/>
              <a:buFont typeface="Trebuchet MS"/>
              <a:buChar char="•"/>
            </a:pPr>
            <a:endParaRPr lang="en-US" sz="1350" b="0" i="0" u="none" strike="noStrike" cap="none" dirty="0">
              <a:solidFill>
                <a:schemeClr val="lt1"/>
              </a:solidFill>
              <a:latin typeface="Arial"/>
              <a:ea typeface="Arial"/>
              <a:cs typeface="Arial"/>
              <a:sym typeface="Arial"/>
            </a:endParaRPr>
          </a:p>
          <a:p>
            <a:pPr marL="366750" lvl="6" indent="-285750">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Disciplined build of security into all phases of SDLC</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Just-in-time security assessment and testing</a:t>
            </a:r>
            <a:endParaRPr dirty="0"/>
          </a:p>
          <a:p>
            <a:pPr marL="366750" marR="0" lvl="1" indent="-285750" algn="l" rtl="0">
              <a:lnSpc>
                <a:spcPct val="100000"/>
              </a:lnSpc>
              <a:spcBef>
                <a:spcPts val="450"/>
              </a:spcBef>
              <a:spcAft>
                <a:spcPts val="0"/>
              </a:spcAft>
              <a:buClr>
                <a:schemeClr val="lt1"/>
              </a:buClr>
              <a:buSzPts val="1350"/>
              <a:buFont typeface="Wingdings" panose="05000000000000000000" pitchFamily="2" charset="2"/>
              <a:buChar char="Ø"/>
            </a:pPr>
            <a:r>
              <a:rPr lang="en-US" sz="1350" b="0" i="0" u="none" strike="noStrike" cap="none" dirty="0">
                <a:solidFill>
                  <a:schemeClr val="lt1"/>
                </a:solidFill>
                <a:latin typeface="Arial"/>
                <a:ea typeface="Arial"/>
                <a:cs typeface="Arial"/>
                <a:sym typeface="Arial"/>
              </a:rPr>
              <a:t>Security as a “shared responsibility”</a:t>
            </a:r>
            <a:endParaRPr dirty="0"/>
          </a:p>
        </p:txBody>
      </p:sp>
      <p:sp>
        <p:nvSpPr>
          <p:cNvPr id="2" name="Google Shape;238;p2">
            <a:extLst>
              <a:ext uri="{FF2B5EF4-FFF2-40B4-BE49-F238E27FC236}">
                <a16:creationId xmlns:a16="http://schemas.microsoft.com/office/drawing/2014/main" id="{2F10EEEF-BD3A-E47A-2748-1CD21BBB3F9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19</a:t>
            </a:fld>
            <a:endParaRPr/>
          </a:p>
        </p:txBody>
      </p:sp>
    </p:spTree>
    <p:extLst>
      <p:ext uri="{BB962C8B-B14F-4D97-AF65-F5344CB8AC3E}">
        <p14:creationId xmlns:p14="http://schemas.microsoft.com/office/powerpoint/2010/main" val="12673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t>Hello</a:t>
            </a:r>
            <a:endParaRPr/>
          </a:p>
        </p:txBody>
      </p:sp>
      <p:pic>
        <p:nvPicPr>
          <p:cNvPr id="234" name="Google Shape;234;p2"/>
          <p:cNvPicPr preferRelativeResize="0"/>
          <p:nvPr/>
        </p:nvPicPr>
        <p:blipFill rotWithShape="1">
          <a:blip r:embed="rId3">
            <a:alphaModFix/>
          </a:blip>
          <a:srcRect/>
          <a:stretch/>
        </p:blipFill>
        <p:spPr>
          <a:xfrm rot="300002">
            <a:off x="704232" y="-372074"/>
            <a:ext cx="4697753" cy="5026313"/>
          </a:xfrm>
          <a:prstGeom prst="rect">
            <a:avLst/>
          </a:prstGeom>
          <a:noFill/>
          <a:ln>
            <a:noFill/>
          </a:ln>
        </p:spPr>
      </p:pic>
      <p:sp>
        <p:nvSpPr>
          <p:cNvPr id="235" name="Google Shape;235;p2"/>
          <p:cNvSpPr txBox="1">
            <a:spLocks noGrp="1"/>
          </p:cNvSpPr>
          <p:nvPr>
            <p:ph type="body" idx="1"/>
          </p:nvPr>
        </p:nvSpPr>
        <p:spPr>
          <a:xfrm rot="300075">
            <a:off x="1025515" y="2754772"/>
            <a:ext cx="3874852" cy="1545156"/>
          </a:xfrm>
          <a:prstGeom prst="rect">
            <a:avLst/>
          </a:prstGeom>
          <a:noFill/>
          <a:ln>
            <a:noFill/>
          </a:ln>
        </p:spPr>
        <p:txBody>
          <a:bodyPr spcFirstLastPara="1" wrap="square" lIns="91400" tIns="91400" rIns="91400" bIns="91400" anchor="ctr" anchorCtr="0">
            <a:noAutofit/>
          </a:bodyPr>
          <a:lstStyle/>
          <a:p>
            <a:pPr marL="0" lvl="0" indent="0" algn="ctr" rtl="0">
              <a:lnSpc>
                <a:spcPct val="100000"/>
              </a:lnSpc>
              <a:spcBef>
                <a:spcPts val="0"/>
              </a:spcBef>
              <a:spcAft>
                <a:spcPts val="0"/>
              </a:spcAft>
              <a:buSzPts val="1500"/>
              <a:buNone/>
            </a:pPr>
            <a:r>
              <a:rPr lang="en-US" sz="3000" dirty="0">
                <a:solidFill>
                  <a:schemeClr val="accent1"/>
                </a:solidFill>
              </a:rPr>
              <a:t>Allen Sanders</a:t>
            </a:r>
            <a:endParaRPr sz="3000" dirty="0">
              <a:solidFill>
                <a:schemeClr val="accent1"/>
              </a:solidFill>
            </a:endParaRPr>
          </a:p>
          <a:p>
            <a:pPr marL="0" lvl="0" indent="0" algn="ctr" rtl="0">
              <a:lnSpc>
                <a:spcPct val="100000"/>
              </a:lnSpc>
              <a:spcBef>
                <a:spcPts val="0"/>
              </a:spcBef>
              <a:spcAft>
                <a:spcPts val="0"/>
              </a:spcAft>
              <a:buSzPts val="1500"/>
              <a:buNone/>
            </a:pPr>
            <a:r>
              <a:rPr lang="en-US" sz="1900" dirty="0">
                <a:solidFill>
                  <a:schemeClr val="dk1"/>
                </a:solidFill>
              </a:rPr>
              <a:t>Senior Technology Instructor</a:t>
            </a:r>
          </a:p>
          <a:p>
            <a:pPr marL="0" lvl="0" indent="0" algn="ctr" rtl="0">
              <a:lnSpc>
                <a:spcPct val="100000"/>
              </a:lnSpc>
              <a:spcBef>
                <a:spcPts val="0"/>
              </a:spcBef>
              <a:spcAft>
                <a:spcPts val="0"/>
              </a:spcAft>
              <a:buSzPts val="1500"/>
              <a:buNone/>
            </a:pPr>
            <a:r>
              <a:rPr lang="en-US" sz="1900" dirty="0"/>
              <a:t>Pluralsight ILT</a:t>
            </a:r>
            <a:endParaRPr sz="1900" dirty="0">
              <a:solidFill>
                <a:schemeClr val="dk1"/>
              </a:solidFill>
            </a:endParaRPr>
          </a:p>
        </p:txBody>
      </p:sp>
      <p:sp>
        <p:nvSpPr>
          <p:cNvPr id="236" name="Google Shape;236;p2"/>
          <p:cNvSpPr txBox="1">
            <a:spLocks noGrp="1"/>
          </p:cNvSpPr>
          <p:nvPr>
            <p:ph type="body" idx="1"/>
          </p:nvPr>
        </p:nvSpPr>
        <p:spPr>
          <a:xfrm>
            <a:off x="5718621" y="1932900"/>
            <a:ext cx="3037783" cy="28170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30</a:t>
            </a:r>
            <a:r>
              <a:rPr lang="en-US" dirty="0">
                <a:solidFill>
                  <a:schemeClr val="dk1"/>
                </a:solidFill>
              </a:rPr>
              <a:t> years in the industry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25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US" dirty="0">
                <a:solidFill>
                  <a:schemeClr val="dk1"/>
                </a:solidFill>
              </a:rPr>
              <a:t>Also, passionate about Reese’s Cups!</a:t>
            </a:r>
            <a:endParaRPr dirty="0">
              <a:solidFill>
                <a:schemeClr val="dk1"/>
              </a:solidFill>
            </a:endParaRPr>
          </a:p>
        </p:txBody>
      </p:sp>
      <p:sp>
        <p:nvSpPr>
          <p:cNvPr id="237" name="Google Shape;237;p2"/>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About me...</a:t>
            </a:r>
            <a:endParaRPr sz="1800" b="1" i="0" u="none" strike="noStrike" cap="none">
              <a:solidFill>
                <a:srgbClr val="000000"/>
              </a:solidFill>
              <a:latin typeface="Arial"/>
              <a:ea typeface="Arial"/>
              <a:cs typeface="Arial"/>
              <a:sym typeface="Arial"/>
            </a:endParaRPr>
          </a:p>
        </p:txBody>
      </p:sp>
      <p:sp>
        <p:nvSpPr>
          <p:cNvPr id="238" name="Google Shape;238;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239" name="Google Shape;239;p2"/>
          <p:cNvPicPr preferRelativeResize="0"/>
          <p:nvPr/>
        </p:nvPicPr>
        <p:blipFill rotWithShape="1">
          <a:blip r:embed="rId4">
            <a:alphaModFix/>
          </a:blip>
          <a:srcRect/>
          <a:stretch/>
        </p:blipFill>
        <p:spPr>
          <a:xfrm>
            <a:off x="7839140" y="1180013"/>
            <a:ext cx="754616" cy="78869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sz="3000"/>
              <a:t>DevSecOps</a:t>
            </a:r>
            <a:endParaRPr/>
          </a:p>
        </p:txBody>
      </p:sp>
      <p:sp>
        <p:nvSpPr>
          <p:cNvPr id="1048" name="Google Shape;1048;p102"/>
          <p:cNvSpPr txBox="1"/>
          <p:nvPr/>
        </p:nvSpPr>
        <p:spPr>
          <a:xfrm>
            <a:off x="3790760" y="1148046"/>
            <a:ext cx="5096665" cy="43815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Why is it important?</a:t>
            </a:r>
            <a:endParaRPr/>
          </a:p>
        </p:txBody>
      </p:sp>
      <p:sp>
        <p:nvSpPr>
          <p:cNvPr id="1049" name="Google Shape;1049;p102"/>
          <p:cNvSpPr txBox="1"/>
          <p:nvPr/>
        </p:nvSpPr>
        <p:spPr>
          <a:xfrm>
            <a:off x="4088517" y="1888710"/>
            <a:ext cx="4732020" cy="1115690"/>
          </a:xfrm>
          <a:prstGeom prst="rect">
            <a:avLst/>
          </a:prstGeom>
          <a:noFill/>
          <a:ln>
            <a:noFill/>
          </a:ln>
        </p:spPr>
        <p:txBody>
          <a:bodyPr spcFirstLastPara="1" wrap="square" lIns="91425" tIns="45700" rIns="91425" bIns="45700" anchor="t" anchorCtr="0">
            <a:spAutoFit/>
          </a:bodyPr>
          <a:lstStyle/>
          <a:p>
            <a:pPr marL="81000" marR="0" lvl="1" indent="0" algn="l"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To maintain a competitive advantage:</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to deliver software quickly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have high quality</a:t>
            </a:r>
            <a:endParaRPr dirty="0"/>
          </a:p>
          <a:p>
            <a:pPr marL="243000" marR="0" lvl="1" indent="-162000" algn="l" rtl="0">
              <a:lnSpc>
                <a:spcPct val="100000"/>
              </a:lnSpc>
              <a:spcBef>
                <a:spcPts val="450"/>
              </a:spcBef>
              <a:spcAft>
                <a:spcPts val="0"/>
              </a:spcAft>
              <a:buClr>
                <a:schemeClr val="lt1"/>
              </a:buClr>
              <a:buSzPts val="1350"/>
              <a:buFont typeface="Trebuchet MS"/>
              <a:buChar char="•"/>
            </a:pPr>
            <a:r>
              <a:rPr lang="en-US" sz="1350" b="0" i="0" u="none" strike="noStrike" cap="none" dirty="0">
                <a:solidFill>
                  <a:schemeClr val="lt1"/>
                </a:solidFill>
                <a:latin typeface="Arial"/>
                <a:ea typeface="Arial"/>
                <a:cs typeface="Arial"/>
                <a:sym typeface="Arial"/>
              </a:rPr>
              <a:t>We need that software to be secure</a:t>
            </a:r>
            <a:endParaRPr dirty="0"/>
          </a:p>
        </p:txBody>
      </p:sp>
      <p:sp>
        <p:nvSpPr>
          <p:cNvPr id="1050" name="Google Shape;1050;p102"/>
          <p:cNvSpPr txBox="1"/>
          <p:nvPr/>
        </p:nvSpPr>
        <p:spPr>
          <a:xfrm>
            <a:off x="3945650" y="3918679"/>
            <a:ext cx="4786884" cy="323342"/>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US" sz="1350" b="0" i="0" u="none" strike="noStrike" cap="none" dirty="0">
                <a:solidFill>
                  <a:schemeClr val="lt1"/>
                </a:solidFill>
                <a:latin typeface="Arial"/>
                <a:ea typeface="Arial"/>
                <a:cs typeface="Arial"/>
                <a:sym typeface="Arial"/>
              </a:rPr>
              <a:t>We want to merge speed &amp; agility with security &amp; quality!</a:t>
            </a:r>
            <a:endParaRPr dirty="0"/>
          </a:p>
        </p:txBody>
      </p:sp>
      <p:sp>
        <p:nvSpPr>
          <p:cNvPr id="2" name="Google Shape;238;p2">
            <a:extLst>
              <a:ext uri="{FF2B5EF4-FFF2-40B4-BE49-F238E27FC236}">
                <a16:creationId xmlns:a16="http://schemas.microsoft.com/office/drawing/2014/main" id="{59DE9004-763F-5469-1F95-9BBB8E241B2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20</a:t>
            </a:fld>
            <a:endParaRPr/>
          </a:p>
        </p:txBody>
      </p:sp>
    </p:spTree>
    <p:extLst>
      <p:ext uri="{BB962C8B-B14F-4D97-AF65-F5344CB8AC3E}">
        <p14:creationId xmlns:p14="http://schemas.microsoft.com/office/powerpoint/2010/main" val="16128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build="p"/>
      <p:bldP spid="10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DevSecOps</a:t>
            </a:r>
            <a:r>
              <a:rPr lang="en-US" dirty="0"/>
              <a:t> and how can businesses benefit from it?</a:t>
            </a:r>
          </a:p>
        </p:txBody>
      </p:sp>
      <p:graphicFrame>
        <p:nvGraphicFramePr>
          <p:cNvPr id="3" name="Object 2" hidden="1"/>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3" name="Object 2" hidden="1"/>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2"/>
            </p:custDataLst>
          </p:nvPr>
        </p:nvSpPr>
        <p:spPr>
          <a:xfrm>
            <a:off x="0" y="0"/>
            <a:ext cx="119063" cy="119063"/>
          </a:xfrm>
          <a:prstGeom prst="rect">
            <a:avLst/>
          </a:prstGeom>
          <a:solidFill>
            <a:schemeClr val="tx2"/>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2"/>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255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Rectangle 4"/>
          <p:cNvSpPr/>
          <p:nvPr/>
        </p:nvSpPr>
        <p:spPr>
          <a:xfrm>
            <a:off x="776809" y="1200801"/>
            <a:ext cx="7829993" cy="369332"/>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r>
              <a:rPr lang="en-US" sz="1200" i="1" dirty="0" err="1">
                <a:latin typeface="Trebuchet MS" panose="020B0603020202020204" pitchFamily="34" charset="0"/>
              </a:rPr>
              <a:t>DevSecOps</a:t>
            </a:r>
            <a:r>
              <a:rPr lang="en-US" sz="1200" i="1" dirty="0">
                <a:latin typeface="Trebuchet MS" panose="020B0603020202020204" pitchFamily="34" charset="0"/>
              </a:rPr>
              <a:t> integrates software development with IT/SEC operations, leveraging </a:t>
            </a:r>
            <a:r>
              <a:rPr lang="en-US" sz="1200" b="1" i="1" dirty="0">
                <a:solidFill>
                  <a:schemeClr val="accent1"/>
                </a:solidFill>
                <a:latin typeface="Trebuchet MS" panose="020B0603020202020204" pitchFamily="34" charset="0"/>
              </a:rPr>
              <a:t>automation</a:t>
            </a:r>
            <a:r>
              <a:rPr lang="en-US" sz="1200" i="1" dirty="0">
                <a:latin typeface="Trebuchet MS" panose="020B0603020202020204" pitchFamily="34" charset="0"/>
              </a:rPr>
              <a:t> to </a:t>
            </a:r>
            <a:r>
              <a:rPr lang="en-US" sz="1200" b="1" i="1" dirty="0">
                <a:solidFill>
                  <a:schemeClr val="accent1"/>
                </a:solidFill>
                <a:latin typeface="Trebuchet MS" panose="020B0603020202020204" pitchFamily="34" charset="0"/>
              </a:rPr>
              <a:t>shorten the</a:t>
            </a:r>
            <a:r>
              <a:rPr lang="en-US" sz="1200" b="1" i="1" dirty="0">
                <a:solidFill>
                  <a:srgbClr val="29BA74"/>
                </a:solidFill>
                <a:latin typeface="Trebuchet MS" panose="020B0603020202020204" pitchFamily="34" charset="0"/>
              </a:rPr>
              <a:t> </a:t>
            </a:r>
            <a:r>
              <a:rPr lang="en-US" sz="1200" b="1" i="1" dirty="0">
                <a:solidFill>
                  <a:schemeClr val="accent1"/>
                </a:solidFill>
                <a:latin typeface="Trebuchet MS" panose="020B0603020202020204" pitchFamily="34" charset="0"/>
              </a:rPr>
              <a:t>product life-cycle</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and </a:t>
            </a:r>
            <a:r>
              <a:rPr lang="en-US" sz="1200" b="1" i="1" dirty="0">
                <a:solidFill>
                  <a:schemeClr val="accent1"/>
                </a:solidFill>
                <a:latin typeface="Trebuchet MS" panose="020B0603020202020204" pitchFamily="34" charset="0"/>
              </a:rPr>
              <a:t>enable frequent deliveries</a:t>
            </a:r>
            <a:r>
              <a:rPr lang="en-US" sz="1200" b="1" i="1" dirty="0">
                <a:solidFill>
                  <a:srgbClr val="29BA74"/>
                </a:solidFill>
                <a:latin typeface="Trebuchet MS" panose="020B0603020202020204" pitchFamily="34" charset="0"/>
              </a:rPr>
              <a:t> </a:t>
            </a:r>
            <a:r>
              <a:rPr lang="en-US" sz="1200" i="1" dirty="0">
                <a:latin typeface="Trebuchet MS" panose="020B0603020202020204" pitchFamily="34" charset="0"/>
              </a:rPr>
              <a:t>aligned with the business needs, while </a:t>
            </a:r>
            <a:r>
              <a:rPr lang="en-US" sz="1200" b="1" i="1" dirty="0">
                <a:solidFill>
                  <a:schemeClr val="accent1"/>
                </a:solidFill>
                <a:latin typeface="Trebuchet MS" panose="020B0603020202020204" pitchFamily="34" charset="0"/>
              </a:rPr>
              <a:t>ensuring quality</a:t>
            </a:r>
          </a:p>
        </p:txBody>
      </p:sp>
      <p:grpSp>
        <p:nvGrpSpPr>
          <p:cNvPr id="93" name="Group 92"/>
          <p:cNvGrpSpPr>
            <a:grpSpLocks noChangeAspect="1"/>
          </p:cNvGrpSpPr>
          <p:nvPr/>
        </p:nvGrpSpPr>
        <p:grpSpPr>
          <a:xfrm>
            <a:off x="458637" y="1070460"/>
            <a:ext cx="287683" cy="287683"/>
            <a:chOff x="628650" y="3463925"/>
            <a:chExt cx="269875" cy="269875"/>
          </a:xfrm>
        </p:grpSpPr>
        <p:sp>
          <p:nvSpPr>
            <p:cNvPr id="94" name="Oval 93"/>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Freeform 94"/>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63" name="TextBox 62"/>
          <p:cNvSpPr txBox="1"/>
          <p:nvPr/>
        </p:nvSpPr>
        <p:spPr>
          <a:xfrm>
            <a:off x="1091047" y="2765118"/>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delivery</a:t>
            </a:r>
          </a:p>
          <a:p>
            <a:r>
              <a:rPr lang="en-US" sz="900">
                <a:solidFill>
                  <a:srgbClr val="7F7F7F"/>
                </a:solidFill>
                <a:latin typeface="Trebuchet MS" panose="020B0603020202020204" pitchFamily="34" charset="0"/>
                <a:sym typeface="Trebuchet MS" panose="020B0603020202020204" pitchFamily="34" charset="0"/>
              </a:rPr>
              <a:t>Ability to deliver software when ready</a:t>
            </a:r>
          </a:p>
        </p:txBody>
      </p:sp>
      <p:sp>
        <p:nvSpPr>
          <p:cNvPr id="64" name="TextBox 63"/>
          <p:cNvSpPr txBox="1"/>
          <p:nvPr/>
        </p:nvSpPr>
        <p:spPr>
          <a:xfrm>
            <a:off x="1091047" y="329274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deployment</a:t>
            </a:r>
          </a:p>
          <a:p>
            <a:r>
              <a:rPr lang="en-US" sz="900">
                <a:solidFill>
                  <a:srgbClr val="7F7F7F"/>
                </a:solidFill>
                <a:latin typeface="Trebuchet MS" panose="020B0603020202020204" pitchFamily="34" charset="0"/>
                <a:sym typeface="Trebuchet MS" panose="020B0603020202020204" pitchFamily="34" charset="0"/>
              </a:rPr>
              <a:t>One-click release of software to live</a:t>
            </a:r>
          </a:p>
        </p:txBody>
      </p:sp>
      <p:sp>
        <p:nvSpPr>
          <p:cNvPr id="65" name="TextBox 64"/>
          <p:cNvSpPr txBox="1"/>
          <p:nvPr/>
        </p:nvSpPr>
        <p:spPr>
          <a:xfrm>
            <a:off x="1091047" y="4348307"/>
            <a:ext cx="3252782" cy="461665"/>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dirty="0">
                <a:solidFill>
                  <a:srgbClr val="575757"/>
                </a:solidFill>
                <a:latin typeface="Trebuchet MS" panose="020B0603020202020204" pitchFamily="34" charset="0"/>
                <a:sym typeface="Trebuchet MS" panose="020B0603020202020204" pitchFamily="34" charset="0"/>
              </a:rPr>
              <a:t>Standardized and automated infrastructure mgmt. with built in security</a:t>
            </a:r>
          </a:p>
          <a:p>
            <a:r>
              <a:rPr lang="en-US" sz="900" dirty="0">
                <a:solidFill>
                  <a:srgbClr val="7F7F7F"/>
                </a:solidFill>
                <a:latin typeface="Trebuchet MS" panose="020B0603020202020204" pitchFamily="34" charset="0"/>
                <a:sym typeface="Trebuchet MS" panose="020B0603020202020204" pitchFamily="34" charset="0"/>
              </a:rPr>
              <a:t>Automate environment with infrastructure-as-a-code (</a:t>
            </a:r>
            <a:r>
              <a:rPr lang="en-US" sz="900" dirty="0" err="1">
                <a:solidFill>
                  <a:srgbClr val="7F7F7F"/>
                </a:solidFill>
                <a:latin typeface="Trebuchet MS" panose="020B0603020202020204" pitchFamily="34" charset="0"/>
                <a:sym typeface="Trebuchet MS" panose="020B0603020202020204" pitchFamily="34" charset="0"/>
              </a:rPr>
              <a:t>IaC</a:t>
            </a:r>
            <a:r>
              <a:rPr lang="en-US" sz="900" dirty="0">
                <a:solidFill>
                  <a:srgbClr val="7F7F7F"/>
                </a:solidFill>
                <a:latin typeface="Trebuchet MS" panose="020B0603020202020204" pitchFamily="34" charset="0"/>
                <a:sym typeface="Trebuchet MS" panose="020B0603020202020204" pitchFamily="34" charset="0"/>
              </a:rPr>
              <a:t>),</a:t>
            </a:r>
          </a:p>
        </p:txBody>
      </p:sp>
      <p:sp>
        <p:nvSpPr>
          <p:cNvPr id="66" name="TextBox 65"/>
          <p:cNvSpPr txBox="1"/>
          <p:nvPr/>
        </p:nvSpPr>
        <p:spPr>
          <a:xfrm>
            <a:off x="1091047" y="2237493"/>
            <a:ext cx="3081707" cy="300082"/>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integration</a:t>
            </a:r>
          </a:p>
          <a:p>
            <a:r>
              <a:rPr lang="en-US" sz="900">
                <a:solidFill>
                  <a:srgbClr val="7F7F7F"/>
                </a:solidFill>
                <a:latin typeface="Trebuchet MS" panose="020B0603020202020204" pitchFamily="34" charset="0"/>
                <a:sym typeface="Trebuchet MS" panose="020B0603020202020204" pitchFamily="34" charset="0"/>
              </a:rPr>
              <a:t>Automated testing and single source code mgmt. system</a:t>
            </a:r>
          </a:p>
        </p:txBody>
      </p:sp>
      <p:sp>
        <p:nvSpPr>
          <p:cNvPr id="67" name="TextBox 66"/>
          <p:cNvSpPr txBox="1"/>
          <p:nvPr/>
        </p:nvSpPr>
        <p:spPr>
          <a:xfrm>
            <a:off x="1091047" y="3658786"/>
            <a:ext cx="3081707" cy="623248"/>
          </a:xfrm>
          <a:prstGeom prst="rect">
            <a:avLst/>
          </a:prstGeom>
          <a:noFill/>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rtlCol="0" anchor="ctr">
            <a:spAutoFit/>
          </a:bodyPr>
          <a:lstStyle/>
          <a:p>
            <a:r>
              <a:rPr lang="en-US" sz="1050" b="1">
                <a:solidFill>
                  <a:srgbClr val="575757"/>
                </a:solidFill>
                <a:latin typeface="Trebuchet MS" panose="020B0603020202020204" pitchFamily="34" charset="0"/>
                <a:sym typeface="Trebuchet MS" panose="020B0603020202020204" pitchFamily="34" charset="0"/>
              </a:rPr>
              <a:t>Continuous monitoring and autonomic operations</a:t>
            </a:r>
          </a:p>
          <a:p>
            <a:r>
              <a:rPr lang="en-US" sz="900">
                <a:solidFill>
                  <a:srgbClr val="7F7F7F"/>
                </a:solidFill>
                <a:latin typeface="Trebuchet MS" panose="020B0603020202020204" pitchFamily="34" charset="0"/>
                <a:sym typeface="Trebuchet MS" panose="020B0603020202020204" pitchFamily="34" charset="0"/>
              </a:rPr>
              <a:t>Highly</a:t>
            </a:r>
            <a:r>
              <a:rPr lang="en-US" sz="1050" b="1">
                <a:solidFill>
                  <a:srgbClr val="575757"/>
                </a:solidFill>
                <a:latin typeface="Trebuchet MS" panose="020B0603020202020204" pitchFamily="34" charset="0"/>
                <a:sym typeface="Trebuchet MS" panose="020B0603020202020204" pitchFamily="34" charset="0"/>
              </a:rPr>
              <a:t> </a:t>
            </a:r>
            <a:r>
              <a:rPr lang="en-US" sz="900">
                <a:solidFill>
                  <a:srgbClr val="7F7F7F"/>
                </a:solidFill>
                <a:latin typeface="Trebuchet MS" panose="020B0603020202020204" pitchFamily="34" charset="0"/>
                <a:sym typeface="Trebuchet MS" panose="020B0603020202020204" pitchFamily="34" charset="0"/>
              </a:rPr>
              <a:t>automated IT Operations, including security, vulnerability scanning</a:t>
            </a:r>
          </a:p>
        </p:txBody>
      </p:sp>
      <p:grpSp>
        <p:nvGrpSpPr>
          <p:cNvPr id="215" name="Group 214"/>
          <p:cNvGrpSpPr/>
          <p:nvPr/>
        </p:nvGrpSpPr>
        <p:grpSpPr>
          <a:xfrm>
            <a:off x="4389993" y="2115460"/>
            <a:ext cx="229628" cy="2521075"/>
            <a:chOff x="5853323" y="2710885"/>
            <a:chExt cx="306171" cy="3361433"/>
          </a:xfrm>
        </p:grpSpPr>
        <p:cxnSp>
          <p:nvCxnSpPr>
            <p:cNvPr id="208" name="Straight Connector 207"/>
            <p:cNvCxnSpPr/>
            <p:nvPr/>
          </p:nvCxnSpPr>
          <p:spPr>
            <a:xfrm>
              <a:off x="6006409" y="2710885"/>
              <a:ext cx="0" cy="3361433"/>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5853323" y="4238146"/>
              <a:ext cx="306171" cy="306910"/>
              <a:chOff x="5937564" y="3833745"/>
              <a:chExt cx="306171" cy="306910"/>
            </a:xfrm>
          </p:grpSpPr>
          <p:sp>
            <p:nvSpPr>
              <p:cNvPr id="210" name="Freeform 94"/>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sp>
            <p:nvSpPr>
              <p:cNvPr id="211" name="Freeform 95"/>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6481" tIns="33241" rIns="66481" bIns="33241" numCol="1" anchor="t" anchorCtr="0" compatLnSpc="1">
                <a:prstTxWarp prst="textNoShape">
                  <a:avLst/>
                </a:prstTxWarp>
              </a:bodyPr>
              <a:lstStyle/>
              <a:p>
                <a:endParaRPr lang="en-US" sz="1050">
                  <a:solidFill>
                    <a:srgbClr val="6E6F73"/>
                  </a:solidFill>
                </a:endParaRPr>
              </a:p>
            </p:txBody>
          </p:sp>
        </p:grpSp>
      </p:grpSp>
      <p:sp>
        <p:nvSpPr>
          <p:cNvPr id="86" name="Rectangle 85"/>
          <p:cNvSpPr/>
          <p:nvPr/>
        </p:nvSpPr>
        <p:spPr>
          <a:xfrm>
            <a:off x="5501921" y="231449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Speed</a:t>
            </a:r>
          </a:p>
          <a:p>
            <a:pPr>
              <a:defRPr/>
            </a:pPr>
            <a:r>
              <a:rPr lang="en-US" sz="1050">
                <a:solidFill>
                  <a:srgbClr val="7F7F7F"/>
                </a:solidFill>
                <a:latin typeface="Trebuchet MS" panose="020B0603020202020204" pitchFamily="34" charset="0"/>
                <a:sym typeface="Trebuchet MS" panose="020B0603020202020204" pitchFamily="34" charset="0"/>
              </a:rPr>
              <a:t>Release in days, not months</a:t>
            </a:r>
          </a:p>
        </p:txBody>
      </p:sp>
      <p:sp>
        <p:nvSpPr>
          <p:cNvPr id="87" name="Rectangle 86"/>
          <p:cNvSpPr/>
          <p:nvPr/>
        </p:nvSpPr>
        <p:spPr>
          <a:xfrm>
            <a:off x="5494420" y="2961006"/>
            <a:ext cx="3196520"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Quality</a:t>
            </a:r>
          </a:p>
          <a:p>
            <a:pPr>
              <a:defRPr/>
            </a:pPr>
            <a:r>
              <a:rPr lang="en-US" sz="1050">
                <a:solidFill>
                  <a:srgbClr val="7F7F7F"/>
                </a:solidFill>
                <a:latin typeface="Trebuchet MS" panose="020B0603020202020204" pitchFamily="34" charset="0"/>
                <a:sym typeface="Trebuchet MS" panose="020B0603020202020204" pitchFamily="34" charset="0"/>
              </a:rPr>
              <a:t>Enable speed and enhance stability with rigor and confidence</a:t>
            </a:r>
          </a:p>
        </p:txBody>
      </p:sp>
      <p:sp>
        <p:nvSpPr>
          <p:cNvPr id="88" name="Rectangle 87"/>
          <p:cNvSpPr/>
          <p:nvPr/>
        </p:nvSpPr>
        <p:spPr>
          <a:xfrm>
            <a:off x="5530453" y="3726235"/>
            <a:ext cx="3081707" cy="507831"/>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Efficiency</a:t>
            </a:r>
          </a:p>
          <a:p>
            <a:pPr>
              <a:defRPr/>
            </a:pPr>
            <a:r>
              <a:rPr lang="en-US" sz="1050">
                <a:solidFill>
                  <a:srgbClr val="7F7F7F"/>
                </a:solidFill>
                <a:latin typeface="Trebuchet MS" panose="020B0603020202020204" pitchFamily="34" charset="0"/>
                <a:sym typeface="Trebuchet MS" panose="020B0603020202020204" pitchFamily="34" charset="0"/>
              </a:rPr>
              <a:t>Operate in automated environment and focus on high value tasks</a:t>
            </a:r>
          </a:p>
        </p:txBody>
      </p:sp>
      <p:sp>
        <p:nvSpPr>
          <p:cNvPr id="89" name="Rectangle 88"/>
          <p:cNvSpPr/>
          <p:nvPr/>
        </p:nvSpPr>
        <p:spPr>
          <a:xfrm>
            <a:off x="472050"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err="1">
                <a:solidFill>
                  <a:schemeClr val="accent1"/>
                </a:solidFill>
                <a:latin typeface="Trebuchet MS" panose="020B0603020202020204" pitchFamily="34" charset="0"/>
                <a:ea typeface="+mn-ea"/>
                <a:cs typeface="+mn-cs"/>
              </a:rPr>
              <a:t>DevSecOps</a:t>
            </a:r>
            <a:r>
              <a:rPr lang="en-US" sz="1200" kern="1200" dirty="0">
                <a:solidFill>
                  <a:schemeClr val="accent1"/>
                </a:solidFill>
                <a:latin typeface="Trebuchet MS" panose="020B0603020202020204" pitchFamily="34" charset="0"/>
                <a:ea typeface="+mn-ea"/>
                <a:cs typeface="+mn-cs"/>
              </a:rPr>
              <a:t> Building Blocks</a:t>
            </a:r>
          </a:p>
        </p:txBody>
      </p:sp>
      <p:sp>
        <p:nvSpPr>
          <p:cNvPr id="90" name="Rectangle 89"/>
          <p:cNvSpPr/>
          <p:nvPr/>
        </p:nvSpPr>
        <p:spPr>
          <a:xfrm>
            <a:off x="4925671" y="1905008"/>
            <a:ext cx="3746730" cy="184666"/>
          </a:xfrm>
          <a:prstGeom prst="rect">
            <a:avLst/>
          </a:prstGeom>
          <a:noFill/>
          <a:ln w="9525"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tx2">
                    <a:lumMod val="50000"/>
                  </a:schemeClr>
                </a:solidFill>
              </a14:hiddenFill>
            </a:ext>
            <a:ext uri="{91240B29-F687-4F45-9708-019B960494DF}">
              <a14:hiddenLine xmlns:a14="http://schemas.microsoft.com/office/drawing/2010/main" w="9525" cap="flat" cmpd="sng" algn="ctr">
                <a:solidFill>
                  <a:srgbClr val="FFFFFF"/>
                </a:solidFill>
                <a:prstDash val="solid"/>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685800">
              <a:buClrTx/>
              <a:defRPr/>
            </a:pPr>
            <a:r>
              <a:rPr lang="en-US" sz="1200" kern="1200" dirty="0">
                <a:solidFill>
                  <a:schemeClr val="accent1"/>
                </a:solidFill>
                <a:latin typeface="Trebuchet MS" panose="020B0603020202020204" pitchFamily="34" charset="0"/>
                <a:ea typeface="+mn-ea"/>
                <a:cs typeface="+mn-cs"/>
              </a:rPr>
              <a:t>Impact Levers</a:t>
            </a:r>
          </a:p>
        </p:txBody>
      </p:sp>
      <p:sp>
        <p:nvSpPr>
          <p:cNvPr id="91" name="Rectangle 90"/>
          <p:cNvSpPr/>
          <p:nvPr/>
        </p:nvSpPr>
        <p:spPr>
          <a:xfrm>
            <a:off x="477531" y="2248554"/>
            <a:ext cx="4082225"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sp>
        <p:nvSpPr>
          <p:cNvPr id="92" name="Rectangle 91"/>
          <p:cNvSpPr/>
          <p:nvPr/>
        </p:nvSpPr>
        <p:spPr>
          <a:xfrm>
            <a:off x="5220681" y="3127652"/>
            <a:ext cx="3046581" cy="2447646"/>
          </a:xfrm>
          <a:prstGeom prst="rect">
            <a:avLst/>
          </a:prstGeom>
          <a:noFill/>
          <a:ln w="9525" cap="flat" cmpd="sng" algn="ctr">
            <a:noFill/>
            <a:prstDash val="sysDash"/>
            <a:miter lim="800000"/>
            <a:headEnd type="none" w="med" len="med"/>
            <a:tailEnd type="none" w="med" len="med"/>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rgbClr val="A9A9A9"/>
                </a:solidFill>
                <a:prstDash val="sysDash"/>
                <a:miter lim="800000"/>
                <a:headEnd type="none" w="med" len="med"/>
                <a:tailEnd type="none" w="med" len="med"/>
              </a14:hiddenLine>
            </a:ex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Aft>
                <a:spcPts val="750"/>
              </a:spcAft>
            </a:pPr>
            <a:endParaRPr lang="en-US" sz="900">
              <a:solidFill>
                <a:srgbClr val="FFFFFF"/>
              </a:solidFill>
            </a:endParaRPr>
          </a:p>
        </p:txBody>
      </p:sp>
      <p:grpSp>
        <p:nvGrpSpPr>
          <p:cNvPr id="172" name="Group 171"/>
          <p:cNvGrpSpPr>
            <a:grpSpLocks noChangeAspect="1"/>
          </p:cNvGrpSpPr>
          <p:nvPr/>
        </p:nvGrpSpPr>
        <p:grpSpPr>
          <a:xfrm>
            <a:off x="4828917" y="2156988"/>
            <a:ext cx="665503" cy="664859"/>
            <a:chOff x="5273675" y="2606675"/>
            <a:chExt cx="1646238" cy="1644650"/>
          </a:xfrm>
        </p:grpSpPr>
        <p:sp>
          <p:nvSpPr>
            <p:cNvPr id="173"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74" name="Group 173"/>
            <p:cNvGrpSpPr/>
            <p:nvPr/>
          </p:nvGrpSpPr>
          <p:grpSpPr>
            <a:xfrm>
              <a:off x="5565774" y="2776538"/>
              <a:ext cx="1062038" cy="1322388"/>
              <a:chOff x="5565774" y="2776538"/>
              <a:chExt cx="1062038" cy="1322388"/>
            </a:xfrm>
          </p:grpSpPr>
          <p:sp>
            <p:nvSpPr>
              <p:cNvPr id="175" name="Freeform 174"/>
              <p:cNvSpPr>
                <a:spLocks/>
              </p:cNvSpPr>
              <p:nvPr/>
            </p:nvSpPr>
            <p:spPr bwMode="auto">
              <a:xfrm>
                <a:off x="5565774" y="2776538"/>
                <a:ext cx="1062038" cy="1322388"/>
              </a:xfrm>
              <a:custGeom>
                <a:avLst/>
                <a:gdLst>
                  <a:gd name="connsiteX0" fmla="*/ 531020 w 1062038"/>
                  <a:gd name="connsiteY0" fmla="*/ 290512 h 1322388"/>
                  <a:gd name="connsiteX1" fmla="*/ 30163 w 1062038"/>
                  <a:gd name="connsiteY1" fmla="*/ 790575 h 1322388"/>
                  <a:gd name="connsiteX2" fmla="*/ 531020 w 1062038"/>
                  <a:gd name="connsiteY2" fmla="*/ 1290638 h 1322388"/>
                  <a:gd name="connsiteX3" fmla="*/ 1031877 w 1062038"/>
                  <a:gd name="connsiteY3" fmla="*/ 790575 h 1322388"/>
                  <a:gd name="connsiteX4" fmla="*/ 531020 w 1062038"/>
                  <a:gd name="connsiteY4" fmla="*/ 290512 h 1322388"/>
                  <a:gd name="connsiteX5" fmla="*/ 531019 w 1062038"/>
                  <a:gd name="connsiteY5" fmla="*/ 260350 h 1322388"/>
                  <a:gd name="connsiteX6" fmla="*/ 1062038 w 1062038"/>
                  <a:gd name="connsiteY6" fmla="*/ 791369 h 1322388"/>
                  <a:gd name="connsiteX7" fmla="*/ 531019 w 1062038"/>
                  <a:gd name="connsiteY7" fmla="*/ 1322388 h 1322388"/>
                  <a:gd name="connsiteX8" fmla="*/ 0 w 1062038"/>
                  <a:gd name="connsiteY8" fmla="*/ 791369 h 1322388"/>
                  <a:gd name="connsiteX9" fmla="*/ 531019 w 1062038"/>
                  <a:gd name="connsiteY9" fmla="*/ 260350 h 1322388"/>
                  <a:gd name="connsiteX10" fmla="*/ 931683 w 1062038"/>
                  <a:gd name="connsiteY10" fmla="*/ 238511 h 1322388"/>
                  <a:gd name="connsiteX11" fmla="*/ 943095 w 1062038"/>
                  <a:gd name="connsiteY11" fmla="*/ 242997 h 1322388"/>
                  <a:gd name="connsiteX12" fmla="*/ 1044455 w 1062038"/>
                  <a:gd name="connsiteY12" fmla="*/ 335583 h 1322388"/>
                  <a:gd name="connsiteX13" fmla="*/ 1045174 w 1062038"/>
                  <a:gd name="connsiteY13" fmla="*/ 357832 h 1322388"/>
                  <a:gd name="connsiteX14" fmla="*/ 984789 w 1062038"/>
                  <a:gd name="connsiteY14" fmla="*/ 423862 h 1322388"/>
                  <a:gd name="connsiteX15" fmla="*/ 860425 w 1062038"/>
                  <a:gd name="connsiteY15" fmla="*/ 309027 h 1322388"/>
                  <a:gd name="connsiteX16" fmla="*/ 920810 w 1062038"/>
                  <a:gd name="connsiteY16" fmla="*/ 243714 h 1322388"/>
                  <a:gd name="connsiteX17" fmla="*/ 931683 w 1062038"/>
                  <a:gd name="connsiteY17" fmla="*/ 238511 h 1322388"/>
                  <a:gd name="connsiteX18" fmla="*/ 129462 w 1062038"/>
                  <a:gd name="connsiteY18" fmla="*/ 236909 h 1322388"/>
                  <a:gd name="connsiteX19" fmla="*/ 140253 w 1062038"/>
                  <a:gd name="connsiteY19" fmla="*/ 242073 h 1322388"/>
                  <a:gd name="connsiteX20" fmla="*/ 201613 w 1062038"/>
                  <a:gd name="connsiteY20" fmla="*/ 309025 h 1322388"/>
                  <a:gd name="connsiteX21" fmla="*/ 78180 w 1062038"/>
                  <a:gd name="connsiteY21" fmla="*/ 422275 h 1322388"/>
                  <a:gd name="connsiteX22" fmla="*/ 16821 w 1062038"/>
                  <a:gd name="connsiteY22" fmla="*/ 355322 h 1322388"/>
                  <a:gd name="connsiteX23" fmla="*/ 17534 w 1062038"/>
                  <a:gd name="connsiteY23" fmla="*/ 333242 h 1322388"/>
                  <a:gd name="connsiteX24" fmla="*/ 118135 w 1062038"/>
                  <a:gd name="connsiteY24" fmla="*/ 241360 h 1322388"/>
                  <a:gd name="connsiteX25" fmla="*/ 129462 w 1062038"/>
                  <a:gd name="connsiteY25" fmla="*/ 236909 h 1322388"/>
                  <a:gd name="connsiteX26" fmla="*/ 380807 w 1062038"/>
                  <a:gd name="connsiteY26" fmla="*/ 0 h 1322388"/>
                  <a:gd name="connsiteX27" fmla="*/ 678056 w 1062038"/>
                  <a:gd name="connsiteY27" fmla="*/ 0 h 1322388"/>
                  <a:gd name="connsiteX28" fmla="*/ 693738 w 1062038"/>
                  <a:gd name="connsiteY28" fmla="*/ 15746 h 1322388"/>
                  <a:gd name="connsiteX29" fmla="*/ 693738 w 1062038"/>
                  <a:gd name="connsiteY29" fmla="*/ 163185 h 1322388"/>
                  <a:gd name="connsiteX30" fmla="*/ 588953 w 1062038"/>
                  <a:gd name="connsiteY30" fmla="*/ 163185 h 1322388"/>
                  <a:gd name="connsiteX31" fmla="*/ 588953 w 1062038"/>
                  <a:gd name="connsiteY31" fmla="*/ 210422 h 1322388"/>
                  <a:gd name="connsiteX32" fmla="*/ 531214 w 1062038"/>
                  <a:gd name="connsiteY32" fmla="*/ 207560 h 1322388"/>
                  <a:gd name="connsiteX33" fmla="*/ 469198 w 1062038"/>
                  <a:gd name="connsiteY33" fmla="*/ 211138 h 1322388"/>
                  <a:gd name="connsiteX34" fmla="*/ 469198 w 1062038"/>
                  <a:gd name="connsiteY34" fmla="*/ 163185 h 1322388"/>
                  <a:gd name="connsiteX35" fmla="*/ 365125 w 1062038"/>
                  <a:gd name="connsiteY35" fmla="*/ 163185 h 1322388"/>
                  <a:gd name="connsiteX36" fmla="*/ 365125 w 1062038"/>
                  <a:gd name="connsiteY36" fmla="*/ 15746 h 1322388"/>
                  <a:gd name="connsiteX37" fmla="*/ 380807 w 1062038"/>
                  <a:gd name="connsiteY37" fmla="*/ 0 h 13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2038" h="1322388">
                    <a:moveTo>
                      <a:pt x="531020" y="290512"/>
                    </a:moveTo>
                    <a:cubicBezTo>
                      <a:pt x="254404" y="290512"/>
                      <a:pt x="30163" y="514398"/>
                      <a:pt x="30163" y="790575"/>
                    </a:cubicBezTo>
                    <a:cubicBezTo>
                      <a:pt x="30163" y="1066752"/>
                      <a:pt x="254404" y="1290638"/>
                      <a:pt x="531020" y="1290638"/>
                    </a:cubicBezTo>
                    <a:cubicBezTo>
                      <a:pt x="807636" y="1290638"/>
                      <a:pt x="1031877" y="1066752"/>
                      <a:pt x="1031877" y="790575"/>
                    </a:cubicBezTo>
                    <a:cubicBezTo>
                      <a:pt x="1031877" y="514398"/>
                      <a:pt x="807636" y="290512"/>
                      <a:pt x="531020" y="290512"/>
                    </a:cubicBezTo>
                    <a:close/>
                    <a:moveTo>
                      <a:pt x="531019" y="260350"/>
                    </a:moveTo>
                    <a:cubicBezTo>
                      <a:pt x="824293" y="260350"/>
                      <a:pt x="1062038" y="498095"/>
                      <a:pt x="1062038" y="791369"/>
                    </a:cubicBezTo>
                    <a:cubicBezTo>
                      <a:pt x="1062038" y="1084643"/>
                      <a:pt x="824293" y="1322388"/>
                      <a:pt x="531019" y="1322388"/>
                    </a:cubicBezTo>
                    <a:cubicBezTo>
                      <a:pt x="237745" y="1322388"/>
                      <a:pt x="0" y="1084643"/>
                      <a:pt x="0" y="791369"/>
                    </a:cubicBezTo>
                    <a:cubicBezTo>
                      <a:pt x="0" y="498095"/>
                      <a:pt x="237745" y="260350"/>
                      <a:pt x="531019" y="260350"/>
                    </a:cubicBezTo>
                    <a:close/>
                    <a:moveTo>
                      <a:pt x="931683" y="238511"/>
                    </a:moveTo>
                    <a:cubicBezTo>
                      <a:pt x="935727" y="238331"/>
                      <a:pt x="939860" y="239767"/>
                      <a:pt x="943095" y="242997"/>
                    </a:cubicBezTo>
                    <a:cubicBezTo>
                      <a:pt x="943095" y="242997"/>
                      <a:pt x="943095" y="242997"/>
                      <a:pt x="1044455" y="335583"/>
                    </a:cubicBezTo>
                    <a:cubicBezTo>
                      <a:pt x="1050925" y="341324"/>
                      <a:pt x="1050925" y="351372"/>
                      <a:pt x="1045174" y="357832"/>
                    </a:cubicBezTo>
                    <a:cubicBezTo>
                      <a:pt x="1045174" y="357832"/>
                      <a:pt x="1045174" y="357832"/>
                      <a:pt x="984789" y="423862"/>
                    </a:cubicBezTo>
                    <a:cubicBezTo>
                      <a:pt x="948846" y="380081"/>
                      <a:pt x="907152" y="341324"/>
                      <a:pt x="860425" y="309027"/>
                    </a:cubicBezTo>
                    <a:cubicBezTo>
                      <a:pt x="860425" y="309027"/>
                      <a:pt x="860425" y="309027"/>
                      <a:pt x="920810" y="243714"/>
                    </a:cubicBezTo>
                    <a:cubicBezTo>
                      <a:pt x="923686" y="240485"/>
                      <a:pt x="927640" y="238690"/>
                      <a:pt x="931683" y="238511"/>
                    </a:cubicBezTo>
                    <a:close/>
                    <a:moveTo>
                      <a:pt x="129462" y="236909"/>
                    </a:moveTo>
                    <a:cubicBezTo>
                      <a:pt x="133475" y="237087"/>
                      <a:pt x="137399" y="238867"/>
                      <a:pt x="140253" y="242073"/>
                    </a:cubicBezTo>
                    <a:cubicBezTo>
                      <a:pt x="140253" y="242073"/>
                      <a:pt x="140253" y="242073"/>
                      <a:pt x="201613" y="309025"/>
                    </a:cubicBezTo>
                    <a:cubicBezTo>
                      <a:pt x="155236" y="340365"/>
                      <a:pt x="113854" y="378827"/>
                      <a:pt x="78180" y="422275"/>
                    </a:cubicBezTo>
                    <a:lnTo>
                      <a:pt x="16821" y="355322"/>
                    </a:lnTo>
                    <a:cubicBezTo>
                      <a:pt x="11113" y="348912"/>
                      <a:pt x="11113" y="338940"/>
                      <a:pt x="17534" y="333242"/>
                    </a:cubicBezTo>
                    <a:cubicBezTo>
                      <a:pt x="17534" y="333242"/>
                      <a:pt x="17534" y="333242"/>
                      <a:pt x="118135" y="241360"/>
                    </a:cubicBezTo>
                    <a:cubicBezTo>
                      <a:pt x="121346" y="238155"/>
                      <a:pt x="125449" y="236731"/>
                      <a:pt x="129462" y="236909"/>
                    </a:cubicBezTo>
                    <a:close/>
                    <a:moveTo>
                      <a:pt x="380807" y="0"/>
                    </a:moveTo>
                    <a:cubicBezTo>
                      <a:pt x="380807" y="0"/>
                      <a:pt x="380807" y="0"/>
                      <a:pt x="678056" y="0"/>
                    </a:cubicBezTo>
                    <a:cubicBezTo>
                      <a:pt x="686610" y="0"/>
                      <a:pt x="693738" y="7157"/>
                      <a:pt x="693738" y="15746"/>
                    </a:cubicBezTo>
                    <a:cubicBezTo>
                      <a:pt x="693738" y="15746"/>
                      <a:pt x="693738" y="15746"/>
                      <a:pt x="693738" y="163185"/>
                    </a:cubicBezTo>
                    <a:cubicBezTo>
                      <a:pt x="693738" y="163185"/>
                      <a:pt x="693738" y="163185"/>
                      <a:pt x="588953" y="163185"/>
                    </a:cubicBezTo>
                    <a:cubicBezTo>
                      <a:pt x="588953" y="163185"/>
                      <a:pt x="588953" y="163185"/>
                      <a:pt x="588953" y="210422"/>
                    </a:cubicBezTo>
                    <a:cubicBezTo>
                      <a:pt x="570419" y="208275"/>
                      <a:pt x="551173" y="207560"/>
                      <a:pt x="531214" y="207560"/>
                    </a:cubicBezTo>
                    <a:cubicBezTo>
                      <a:pt x="510542" y="207560"/>
                      <a:pt x="489870" y="208991"/>
                      <a:pt x="469198" y="211138"/>
                    </a:cubicBezTo>
                    <a:lnTo>
                      <a:pt x="469198" y="163185"/>
                    </a:lnTo>
                    <a:cubicBezTo>
                      <a:pt x="469198" y="163185"/>
                      <a:pt x="469198" y="163185"/>
                      <a:pt x="365125" y="163185"/>
                    </a:cubicBezTo>
                    <a:cubicBezTo>
                      <a:pt x="365125" y="163185"/>
                      <a:pt x="365125" y="163185"/>
                      <a:pt x="365125" y="15746"/>
                    </a:cubicBezTo>
                    <a:cubicBezTo>
                      <a:pt x="365125" y="7157"/>
                      <a:pt x="372254" y="0"/>
                      <a:pt x="380807" y="0"/>
                    </a:cubicBezTo>
                    <a:close/>
                  </a:path>
                </a:pathLst>
              </a:custGeom>
              <a:solidFill>
                <a:schemeClr val="accent1"/>
              </a:solidFill>
              <a:ln>
                <a:noFill/>
              </a:ln>
            </p:spPr>
            <p:txBody>
              <a:bodyPr vert="horz" wrap="square" lIns="68580" tIns="34290" rIns="68580" bIns="34290" numCol="1" anchor="t" anchorCtr="0" compatLnSpc="1">
                <a:prstTxWarp prst="textNoShape">
                  <a:avLst/>
                </a:prstTxWarp>
                <a:noAutofit/>
              </a:bodyPr>
              <a:lstStyle/>
              <a:p>
                <a:endParaRPr lang="en-US" sz="1050"/>
              </a:p>
            </p:txBody>
          </p:sp>
          <p:sp>
            <p:nvSpPr>
              <p:cNvPr id="176" name="Freeform 175"/>
              <p:cNvSpPr>
                <a:spLocks/>
              </p:cNvSpPr>
              <p:nvPr/>
            </p:nvSpPr>
            <p:spPr bwMode="auto">
              <a:xfrm>
                <a:off x="5629275" y="3100388"/>
                <a:ext cx="935038" cy="935038"/>
              </a:xfrm>
              <a:custGeom>
                <a:avLst/>
                <a:gdLst>
                  <a:gd name="connsiteX0" fmla="*/ 254333 w 935038"/>
                  <a:gd name="connsiteY0" fmla="*/ 804700 h 935038"/>
                  <a:gd name="connsiteX1" fmla="*/ 238852 w 935038"/>
                  <a:gd name="connsiteY1" fmla="*/ 817085 h 935038"/>
                  <a:gd name="connsiteX2" fmla="*/ 248052 w 935038"/>
                  <a:gd name="connsiteY2" fmla="*/ 851761 h 935038"/>
                  <a:gd name="connsiteX3" fmla="*/ 282729 w 935038"/>
                  <a:gd name="connsiteY3" fmla="*/ 842561 h 935038"/>
                  <a:gd name="connsiteX4" fmla="*/ 273529 w 935038"/>
                  <a:gd name="connsiteY4" fmla="*/ 807177 h 935038"/>
                  <a:gd name="connsiteX5" fmla="*/ 254333 w 935038"/>
                  <a:gd name="connsiteY5" fmla="*/ 804700 h 935038"/>
                  <a:gd name="connsiteX6" fmla="*/ 684858 w 935038"/>
                  <a:gd name="connsiteY6" fmla="*/ 803112 h 935038"/>
                  <a:gd name="connsiteX7" fmla="*/ 665144 w 935038"/>
                  <a:gd name="connsiteY7" fmla="*/ 805589 h 935038"/>
                  <a:gd name="connsiteX8" fmla="*/ 654968 w 935038"/>
                  <a:gd name="connsiteY8" fmla="*/ 840973 h 935038"/>
                  <a:gd name="connsiteX9" fmla="*/ 691309 w 935038"/>
                  <a:gd name="connsiteY9" fmla="*/ 850173 h 935038"/>
                  <a:gd name="connsiteX10" fmla="*/ 700757 w 935038"/>
                  <a:gd name="connsiteY10" fmla="*/ 815497 h 935038"/>
                  <a:gd name="connsiteX11" fmla="*/ 684858 w 935038"/>
                  <a:gd name="connsiteY11" fmla="*/ 803112 h 935038"/>
                  <a:gd name="connsiteX12" fmla="*/ 113615 w 935038"/>
                  <a:gd name="connsiteY12" fmla="*/ 652212 h 935038"/>
                  <a:gd name="connsiteX13" fmla="*/ 94065 w 935038"/>
                  <a:gd name="connsiteY13" fmla="*/ 654777 h 935038"/>
                  <a:gd name="connsiteX14" fmla="*/ 84865 w 935038"/>
                  <a:gd name="connsiteY14" fmla="*/ 690161 h 935038"/>
                  <a:gd name="connsiteX15" fmla="*/ 119542 w 935038"/>
                  <a:gd name="connsiteY15" fmla="*/ 699361 h 935038"/>
                  <a:gd name="connsiteX16" fmla="*/ 129449 w 935038"/>
                  <a:gd name="connsiteY16" fmla="*/ 663977 h 935038"/>
                  <a:gd name="connsiteX17" fmla="*/ 113615 w 935038"/>
                  <a:gd name="connsiteY17" fmla="*/ 652212 h 935038"/>
                  <a:gd name="connsiteX18" fmla="*/ 824246 w 935038"/>
                  <a:gd name="connsiteY18" fmla="*/ 649249 h 935038"/>
                  <a:gd name="connsiteX19" fmla="*/ 808765 w 935038"/>
                  <a:gd name="connsiteY19" fmla="*/ 661968 h 935038"/>
                  <a:gd name="connsiteX20" fmla="*/ 817965 w 935038"/>
                  <a:gd name="connsiteY20" fmla="*/ 697582 h 935038"/>
                  <a:gd name="connsiteX21" fmla="*/ 853349 w 935038"/>
                  <a:gd name="connsiteY21" fmla="*/ 688134 h 935038"/>
                  <a:gd name="connsiteX22" fmla="*/ 843442 w 935038"/>
                  <a:gd name="connsiteY22" fmla="*/ 651793 h 935038"/>
                  <a:gd name="connsiteX23" fmla="*/ 824246 w 935038"/>
                  <a:gd name="connsiteY23" fmla="*/ 649249 h 935038"/>
                  <a:gd name="connsiteX24" fmla="*/ 710440 w 935038"/>
                  <a:gd name="connsiteY24" fmla="*/ 257904 h 935038"/>
                  <a:gd name="connsiteX25" fmla="*/ 698455 w 935038"/>
                  <a:gd name="connsiteY25" fmla="*/ 261291 h 935038"/>
                  <a:gd name="connsiteX26" fmla="*/ 492382 w 935038"/>
                  <a:gd name="connsiteY26" fmla="*/ 416019 h 935038"/>
                  <a:gd name="connsiteX27" fmla="*/ 479503 w 935038"/>
                  <a:gd name="connsiteY27" fmla="*/ 425289 h 935038"/>
                  <a:gd name="connsiteX28" fmla="*/ 468770 w 935038"/>
                  <a:gd name="connsiteY28" fmla="*/ 423862 h 935038"/>
                  <a:gd name="connsiteX29" fmla="*/ 453028 w 935038"/>
                  <a:gd name="connsiteY29" fmla="*/ 426715 h 935038"/>
                  <a:gd name="connsiteX30" fmla="*/ 443011 w 935038"/>
                  <a:gd name="connsiteY30" fmla="*/ 421010 h 935038"/>
                  <a:gd name="connsiteX31" fmla="*/ 311353 w 935038"/>
                  <a:gd name="connsiteY31" fmla="*/ 348994 h 935038"/>
                  <a:gd name="connsiteX32" fmla="*/ 288456 w 935038"/>
                  <a:gd name="connsiteY32" fmla="*/ 353985 h 935038"/>
                  <a:gd name="connsiteX33" fmla="*/ 294181 w 935038"/>
                  <a:gd name="connsiteY33" fmla="*/ 376802 h 935038"/>
                  <a:gd name="connsiteX34" fmla="*/ 426554 w 935038"/>
                  <a:gd name="connsiteY34" fmla="*/ 467357 h 935038"/>
                  <a:gd name="connsiteX35" fmla="*/ 468770 w 935038"/>
                  <a:gd name="connsiteY35" fmla="*/ 508000 h 935038"/>
                  <a:gd name="connsiteX36" fmla="*/ 510986 w 935038"/>
                  <a:gd name="connsiteY36" fmla="*/ 465931 h 935038"/>
                  <a:gd name="connsiteX37" fmla="*/ 510271 w 935038"/>
                  <a:gd name="connsiteY37" fmla="*/ 464505 h 935038"/>
                  <a:gd name="connsiteX38" fmla="*/ 719205 w 935038"/>
                  <a:gd name="connsiteY38" fmla="*/ 286960 h 935038"/>
                  <a:gd name="connsiteX39" fmla="*/ 721352 w 935038"/>
                  <a:gd name="connsiteY39" fmla="*/ 264143 h 935038"/>
                  <a:gd name="connsiteX40" fmla="*/ 710440 w 935038"/>
                  <a:gd name="connsiteY40" fmla="*/ 257904 h 935038"/>
                  <a:gd name="connsiteX41" fmla="*/ 98758 w 935038"/>
                  <a:gd name="connsiteY41" fmla="*/ 234699 h 935038"/>
                  <a:gd name="connsiteX42" fmla="*/ 83277 w 935038"/>
                  <a:gd name="connsiteY42" fmla="*/ 246464 h 935038"/>
                  <a:gd name="connsiteX43" fmla="*/ 92477 w 935038"/>
                  <a:gd name="connsiteY43" fmla="*/ 281848 h 935038"/>
                  <a:gd name="connsiteX44" fmla="*/ 127861 w 935038"/>
                  <a:gd name="connsiteY44" fmla="*/ 272648 h 935038"/>
                  <a:gd name="connsiteX45" fmla="*/ 117954 w 935038"/>
                  <a:gd name="connsiteY45" fmla="*/ 237264 h 935038"/>
                  <a:gd name="connsiteX46" fmla="*/ 98758 w 935038"/>
                  <a:gd name="connsiteY46" fmla="*/ 234699 h 935038"/>
                  <a:gd name="connsiteX47" fmla="*/ 835927 w 935038"/>
                  <a:gd name="connsiteY47" fmla="*/ 233043 h 935038"/>
                  <a:gd name="connsiteX48" fmla="*/ 816377 w 935038"/>
                  <a:gd name="connsiteY48" fmla="*/ 235570 h 935038"/>
                  <a:gd name="connsiteX49" fmla="*/ 807177 w 935038"/>
                  <a:gd name="connsiteY49" fmla="*/ 269720 h 935038"/>
                  <a:gd name="connsiteX50" fmla="*/ 841854 w 935038"/>
                  <a:gd name="connsiteY50" fmla="*/ 278781 h 935038"/>
                  <a:gd name="connsiteX51" fmla="*/ 851761 w 935038"/>
                  <a:gd name="connsiteY51" fmla="*/ 244630 h 935038"/>
                  <a:gd name="connsiteX52" fmla="*/ 835927 w 935038"/>
                  <a:gd name="connsiteY52" fmla="*/ 233043 h 935038"/>
                  <a:gd name="connsiteX53" fmla="*/ 264692 w 935038"/>
                  <a:gd name="connsiteY53" fmla="*/ 80924 h 935038"/>
                  <a:gd name="connsiteX54" fmla="*/ 244877 w 935038"/>
                  <a:gd name="connsiteY54" fmla="*/ 83468 h 935038"/>
                  <a:gd name="connsiteX55" fmla="*/ 235677 w 935038"/>
                  <a:gd name="connsiteY55" fmla="*/ 119809 h 935038"/>
                  <a:gd name="connsiteX56" fmla="*/ 271061 w 935038"/>
                  <a:gd name="connsiteY56" fmla="*/ 129257 h 935038"/>
                  <a:gd name="connsiteX57" fmla="*/ 280261 w 935038"/>
                  <a:gd name="connsiteY57" fmla="*/ 93643 h 935038"/>
                  <a:gd name="connsiteX58" fmla="*/ 264692 w 935038"/>
                  <a:gd name="connsiteY58" fmla="*/ 80924 h 935038"/>
                  <a:gd name="connsiteX59" fmla="*/ 668759 w 935038"/>
                  <a:gd name="connsiteY59" fmla="*/ 79336 h 935038"/>
                  <a:gd name="connsiteX60" fmla="*/ 653190 w 935038"/>
                  <a:gd name="connsiteY60" fmla="*/ 92055 h 935038"/>
                  <a:gd name="connsiteX61" fmla="*/ 662390 w 935038"/>
                  <a:gd name="connsiteY61" fmla="*/ 127669 h 935038"/>
                  <a:gd name="connsiteX62" fmla="*/ 697774 w 935038"/>
                  <a:gd name="connsiteY62" fmla="*/ 118221 h 935038"/>
                  <a:gd name="connsiteX63" fmla="*/ 688574 w 935038"/>
                  <a:gd name="connsiteY63" fmla="*/ 81880 h 935038"/>
                  <a:gd name="connsiteX64" fmla="*/ 668759 w 935038"/>
                  <a:gd name="connsiteY64" fmla="*/ 79336 h 935038"/>
                  <a:gd name="connsiteX65" fmla="*/ 440018 w 935038"/>
                  <a:gd name="connsiteY65" fmla="*/ 0 h 935038"/>
                  <a:gd name="connsiteX66" fmla="*/ 440018 w 935038"/>
                  <a:gd name="connsiteY66" fmla="*/ 49288 h 935038"/>
                  <a:gd name="connsiteX67" fmla="*/ 466448 w 935038"/>
                  <a:gd name="connsiteY67" fmla="*/ 75717 h 935038"/>
                  <a:gd name="connsiteX68" fmla="*/ 492163 w 935038"/>
                  <a:gd name="connsiteY68" fmla="*/ 49288 h 935038"/>
                  <a:gd name="connsiteX69" fmla="*/ 492163 w 935038"/>
                  <a:gd name="connsiteY69" fmla="*/ 0 h 935038"/>
                  <a:gd name="connsiteX70" fmla="*/ 935038 w 935038"/>
                  <a:gd name="connsiteY70" fmla="*/ 440018 h 935038"/>
                  <a:gd name="connsiteX71" fmla="*/ 885751 w 935038"/>
                  <a:gd name="connsiteY71" fmla="*/ 440018 h 935038"/>
                  <a:gd name="connsiteX72" fmla="*/ 859321 w 935038"/>
                  <a:gd name="connsiteY72" fmla="*/ 465733 h 935038"/>
                  <a:gd name="connsiteX73" fmla="*/ 885751 w 935038"/>
                  <a:gd name="connsiteY73" fmla="*/ 491449 h 935038"/>
                  <a:gd name="connsiteX74" fmla="*/ 935038 w 935038"/>
                  <a:gd name="connsiteY74" fmla="*/ 491449 h 935038"/>
                  <a:gd name="connsiteX75" fmla="*/ 495020 w 935038"/>
                  <a:gd name="connsiteY75" fmla="*/ 934324 h 935038"/>
                  <a:gd name="connsiteX76" fmla="*/ 495020 w 935038"/>
                  <a:gd name="connsiteY76" fmla="*/ 885036 h 935038"/>
                  <a:gd name="connsiteX77" fmla="*/ 469305 w 935038"/>
                  <a:gd name="connsiteY77" fmla="*/ 859321 h 935038"/>
                  <a:gd name="connsiteX78" fmla="*/ 442875 w 935038"/>
                  <a:gd name="connsiteY78" fmla="*/ 885036 h 935038"/>
                  <a:gd name="connsiteX79" fmla="*/ 442875 w 935038"/>
                  <a:gd name="connsiteY79" fmla="*/ 935038 h 935038"/>
                  <a:gd name="connsiteX80" fmla="*/ 0 w 935038"/>
                  <a:gd name="connsiteY80" fmla="*/ 495020 h 935038"/>
                  <a:gd name="connsiteX81" fmla="*/ 50002 w 935038"/>
                  <a:gd name="connsiteY81" fmla="*/ 495020 h 935038"/>
                  <a:gd name="connsiteX82" fmla="*/ 75718 w 935038"/>
                  <a:gd name="connsiteY82" fmla="*/ 468591 h 935038"/>
                  <a:gd name="connsiteX83" fmla="*/ 50002 w 935038"/>
                  <a:gd name="connsiteY83" fmla="*/ 442875 h 935038"/>
                  <a:gd name="connsiteX84" fmla="*/ 0 w 935038"/>
                  <a:gd name="connsiteY84" fmla="*/ 442875 h 935038"/>
                  <a:gd name="connsiteX85" fmla="*/ 440018 w 935038"/>
                  <a:gd name="connsiteY85" fmla="*/ 0 h 93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35038" h="935038">
                    <a:moveTo>
                      <a:pt x="254333" y="804700"/>
                    </a:moveTo>
                    <a:cubicBezTo>
                      <a:pt x="248052" y="806469"/>
                      <a:pt x="242391" y="810715"/>
                      <a:pt x="238852" y="817085"/>
                    </a:cubicBezTo>
                    <a:cubicBezTo>
                      <a:pt x="231775" y="829115"/>
                      <a:pt x="236021" y="844684"/>
                      <a:pt x="248052" y="851761"/>
                    </a:cubicBezTo>
                    <a:cubicBezTo>
                      <a:pt x="260083" y="858838"/>
                      <a:pt x="275652" y="854592"/>
                      <a:pt x="282729" y="842561"/>
                    </a:cubicBezTo>
                    <a:cubicBezTo>
                      <a:pt x="290513" y="829823"/>
                      <a:pt x="286267" y="814254"/>
                      <a:pt x="273529" y="807177"/>
                    </a:cubicBezTo>
                    <a:cubicBezTo>
                      <a:pt x="267514" y="803639"/>
                      <a:pt x="260614" y="802931"/>
                      <a:pt x="254333" y="804700"/>
                    </a:cubicBezTo>
                    <a:close/>
                    <a:moveTo>
                      <a:pt x="684858" y="803112"/>
                    </a:moveTo>
                    <a:cubicBezTo>
                      <a:pt x="678408" y="801343"/>
                      <a:pt x="671321" y="802050"/>
                      <a:pt x="665144" y="805589"/>
                    </a:cubicBezTo>
                    <a:cubicBezTo>
                      <a:pt x="652061" y="812666"/>
                      <a:pt x="647700" y="828235"/>
                      <a:pt x="654968" y="840973"/>
                    </a:cubicBezTo>
                    <a:cubicBezTo>
                      <a:pt x="662236" y="853004"/>
                      <a:pt x="678953" y="857250"/>
                      <a:pt x="691309" y="850173"/>
                    </a:cubicBezTo>
                    <a:cubicBezTo>
                      <a:pt x="703664" y="843096"/>
                      <a:pt x="708025" y="827527"/>
                      <a:pt x="700757" y="815497"/>
                    </a:cubicBezTo>
                    <a:cubicBezTo>
                      <a:pt x="697123" y="809127"/>
                      <a:pt x="691309" y="804881"/>
                      <a:pt x="684858" y="803112"/>
                    </a:cubicBezTo>
                    <a:close/>
                    <a:moveTo>
                      <a:pt x="113615" y="652212"/>
                    </a:moveTo>
                    <a:cubicBezTo>
                      <a:pt x="107157" y="650531"/>
                      <a:pt x="100081" y="651239"/>
                      <a:pt x="94065" y="654777"/>
                    </a:cubicBezTo>
                    <a:cubicBezTo>
                      <a:pt x="82034" y="661854"/>
                      <a:pt x="77788" y="677423"/>
                      <a:pt x="84865" y="690161"/>
                    </a:cubicBezTo>
                    <a:cubicBezTo>
                      <a:pt x="91942" y="702192"/>
                      <a:pt x="107511" y="706438"/>
                      <a:pt x="119542" y="699361"/>
                    </a:cubicBezTo>
                    <a:cubicBezTo>
                      <a:pt x="132280" y="692284"/>
                      <a:pt x="136526" y="676715"/>
                      <a:pt x="129449" y="663977"/>
                    </a:cubicBezTo>
                    <a:cubicBezTo>
                      <a:pt x="125911" y="657962"/>
                      <a:pt x="120073" y="653892"/>
                      <a:pt x="113615" y="652212"/>
                    </a:cubicBezTo>
                    <a:close/>
                    <a:moveTo>
                      <a:pt x="824246" y="649249"/>
                    </a:moveTo>
                    <a:cubicBezTo>
                      <a:pt x="817965" y="651066"/>
                      <a:pt x="812303" y="655427"/>
                      <a:pt x="808765" y="661968"/>
                    </a:cubicBezTo>
                    <a:cubicBezTo>
                      <a:pt x="801688" y="674324"/>
                      <a:pt x="805934" y="690314"/>
                      <a:pt x="817965" y="697582"/>
                    </a:cubicBezTo>
                    <a:cubicBezTo>
                      <a:pt x="829996" y="704850"/>
                      <a:pt x="846273" y="700489"/>
                      <a:pt x="853349" y="688134"/>
                    </a:cubicBezTo>
                    <a:cubicBezTo>
                      <a:pt x="860426" y="675778"/>
                      <a:pt x="856180" y="659061"/>
                      <a:pt x="843442" y="651793"/>
                    </a:cubicBezTo>
                    <a:cubicBezTo>
                      <a:pt x="837426" y="648159"/>
                      <a:pt x="830526" y="647432"/>
                      <a:pt x="824246" y="649249"/>
                    </a:cubicBezTo>
                    <a:close/>
                    <a:moveTo>
                      <a:pt x="710440" y="257904"/>
                    </a:moveTo>
                    <a:cubicBezTo>
                      <a:pt x="706326" y="257370"/>
                      <a:pt x="702033" y="258439"/>
                      <a:pt x="698455" y="261291"/>
                    </a:cubicBezTo>
                    <a:cubicBezTo>
                      <a:pt x="698455" y="261291"/>
                      <a:pt x="698455" y="261291"/>
                      <a:pt x="492382" y="416019"/>
                    </a:cubicBezTo>
                    <a:cubicBezTo>
                      <a:pt x="492382" y="416019"/>
                      <a:pt x="492382" y="416019"/>
                      <a:pt x="479503" y="425289"/>
                    </a:cubicBezTo>
                    <a:cubicBezTo>
                      <a:pt x="475925" y="424575"/>
                      <a:pt x="472348" y="423862"/>
                      <a:pt x="468770" y="423862"/>
                    </a:cubicBezTo>
                    <a:cubicBezTo>
                      <a:pt x="463046" y="423862"/>
                      <a:pt x="458037" y="424575"/>
                      <a:pt x="453028" y="426715"/>
                    </a:cubicBezTo>
                    <a:cubicBezTo>
                      <a:pt x="453028" y="426715"/>
                      <a:pt x="453028" y="426715"/>
                      <a:pt x="443011" y="421010"/>
                    </a:cubicBezTo>
                    <a:cubicBezTo>
                      <a:pt x="443011" y="421010"/>
                      <a:pt x="443011" y="421010"/>
                      <a:pt x="311353" y="348994"/>
                    </a:cubicBezTo>
                    <a:cubicBezTo>
                      <a:pt x="303483" y="344003"/>
                      <a:pt x="293465" y="346142"/>
                      <a:pt x="288456" y="353985"/>
                    </a:cubicBezTo>
                    <a:cubicBezTo>
                      <a:pt x="284163" y="361829"/>
                      <a:pt x="286310" y="371811"/>
                      <a:pt x="294181" y="376802"/>
                    </a:cubicBezTo>
                    <a:cubicBezTo>
                      <a:pt x="294181" y="376802"/>
                      <a:pt x="294181" y="376802"/>
                      <a:pt x="426554" y="467357"/>
                    </a:cubicBezTo>
                    <a:cubicBezTo>
                      <a:pt x="427269" y="490174"/>
                      <a:pt x="445873" y="508000"/>
                      <a:pt x="468770" y="508000"/>
                    </a:cubicBezTo>
                    <a:cubicBezTo>
                      <a:pt x="491667" y="508000"/>
                      <a:pt x="510986" y="489461"/>
                      <a:pt x="510986" y="465931"/>
                    </a:cubicBezTo>
                    <a:cubicBezTo>
                      <a:pt x="510986" y="465218"/>
                      <a:pt x="510271" y="465218"/>
                      <a:pt x="510271" y="464505"/>
                    </a:cubicBezTo>
                    <a:cubicBezTo>
                      <a:pt x="510271" y="464505"/>
                      <a:pt x="510271" y="464505"/>
                      <a:pt x="719205" y="286960"/>
                    </a:cubicBezTo>
                    <a:cubicBezTo>
                      <a:pt x="726361" y="281256"/>
                      <a:pt x="727076" y="271274"/>
                      <a:pt x="721352" y="264143"/>
                    </a:cubicBezTo>
                    <a:cubicBezTo>
                      <a:pt x="718490" y="260578"/>
                      <a:pt x="714554" y="258439"/>
                      <a:pt x="710440" y="257904"/>
                    </a:cubicBezTo>
                    <a:close/>
                    <a:moveTo>
                      <a:pt x="98758" y="234699"/>
                    </a:moveTo>
                    <a:cubicBezTo>
                      <a:pt x="92477" y="236379"/>
                      <a:pt x="86816" y="240449"/>
                      <a:pt x="83277" y="246464"/>
                    </a:cubicBezTo>
                    <a:cubicBezTo>
                      <a:pt x="76200" y="259202"/>
                      <a:pt x="80446" y="274771"/>
                      <a:pt x="92477" y="281848"/>
                    </a:cubicBezTo>
                    <a:cubicBezTo>
                      <a:pt x="104508" y="288925"/>
                      <a:pt x="120785" y="284679"/>
                      <a:pt x="127861" y="272648"/>
                    </a:cubicBezTo>
                    <a:cubicBezTo>
                      <a:pt x="134938" y="259910"/>
                      <a:pt x="130692" y="244341"/>
                      <a:pt x="117954" y="237264"/>
                    </a:cubicBezTo>
                    <a:cubicBezTo>
                      <a:pt x="111939" y="233726"/>
                      <a:pt x="105039" y="233018"/>
                      <a:pt x="98758" y="234699"/>
                    </a:cubicBezTo>
                    <a:close/>
                    <a:moveTo>
                      <a:pt x="835927" y="233043"/>
                    </a:moveTo>
                    <a:cubicBezTo>
                      <a:pt x="829469" y="231388"/>
                      <a:pt x="822393" y="232085"/>
                      <a:pt x="816377" y="235570"/>
                    </a:cubicBezTo>
                    <a:cubicBezTo>
                      <a:pt x="804346" y="242539"/>
                      <a:pt x="800100" y="257872"/>
                      <a:pt x="807177" y="269720"/>
                    </a:cubicBezTo>
                    <a:cubicBezTo>
                      <a:pt x="814254" y="282265"/>
                      <a:pt x="829823" y="285750"/>
                      <a:pt x="841854" y="278781"/>
                    </a:cubicBezTo>
                    <a:cubicBezTo>
                      <a:pt x="854592" y="271811"/>
                      <a:pt x="858838" y="256478"/>
                      <a:pt x="851761" y="244630"/>
                    </a:cubicBezTo>
                    <a:cubicBezTo>
                      <a:pt x="848223" y="238706"/>
                      <a:pt x="842385" y="234699"/>
                      <a:pt x="835927" y="233043"/>
                    </a:cubicBezTo>
                    <a:close/>
                    <a:moveTo>
                      <a:pt x="264692" y="80924"/>
                    </a:moveTo>
                    <a:cubicBezTo>
                      <a:pt x="258323" y="79107"/>
                      <a:pt x="251246" y="79834"/>
                      <a:pt x="244877" y="83468"/>
                    </a:cubicBezTo>
                    <a:cubicBezTo>
                      <a:pt x="232846" y="90736"/>
                      <a:pt x="228600" y="107453"/>
                      <a:pt x="235677" y="119809"/>
                    </a:cubicBezTo>
                    <a:cubicBezTo>
                      <a:pt x="242754" y="132164"/>
                      <a:pt x="258323" y="136525"/>
                      <a:pt x="271061" y="129257"/>
                    </a:cubicBezTo>
                    <a:cubicBezTo>
                      <a:pt x="283092" y="121989"/>
                      <a:pt x="287338" y="105999"/>
                      <a:pt x="280261" y="93643"/>
                    </a:cubicBezTo>
                    <a:cubicBezTo>
                      <a:pt x="276723" y="87102"/>
                      <a:pt x="271062" y="82741"/>
                      <a:pt x="264692" y="80924"/>
                    </a:cubicBezTo>
                    <a:close/>
                    <a:moveTo>
                      <a:pt x="668759" y="79336"/>
                    </a:moveTo>
                    <a:cubicBezTo>
                      <a:pt x="662390" y="81153"/>
                      <a:pt x="656729" y="85514"/>
                      <a:pt x="653190" y="92055"/>
                    </a:cubicBezTo>
                    <a:cubicBezTo>
                      <a:pt x="646113" y="104411"/>
                      <a:pt x="650359" y="120401"/>
                      <a:pt x="662390" y="127669"/>
                    </a:cubicBezTo>
                    <a:cubicBezTo>
                      <a:pt x="675128" y="134937"/>
                      <a:pt x="690698" y="130576"/>
                      <a:pt x="697774" y="118221"/>
                    </a:cubicBezTo>
                    <a:cubicBezTo>
                      <a:pt x="704851" y="105138"/>
                      <a:pt x="700605" y="89148"/>
                      <a:pt x="688574" y="81880"/>
                    </a:cubicBezTo>
                    <a:cubicBezTo>
                      <a:pt x="682205" y="78246"/>
                      <a:pt x="675128" y="77519"/>
                      <a:pt x="668759" y="79336"/>
                    </a:cubicBezTo>
                    <a:close/>
                    <a:moveTo>
                      <a:pt x="440018" y="0"/>
                    </a:moveTo>
                    <a:cubicBezTo>
                      <a:pt x="440018" y="0"/>
                      <a:pt x="440018" y="0"/>
                      <a:pt x="440018" y="49288"/>
                    </a:cubicBezTo>
                    <a:cubicBezTo>
                      <a:pt x="440018" y="63574"/>
                      <a:pt x="452161" y="75717"/>
                      <a:pt x="466448" y="75717"/>
                    </a:cubicBezTo>
                    <a:cubicBezTo>
                      <a:pt x="480734" y="75717"/>
                      <a:pt x="492163" y="63574"/>
                      <a:pt x="492163" y="49288"/>
                    </a:cubicBezTo>
                    <a:cubicBezTo>
                      <a:pt x="492163" y="49288"/>
                      <a:pt x="492163" y="49288"/>
                      <a:pt x="492163" y="0"/>
                    </a:cubicBezTo>
                    <a:cubicBezTo>
                      <a:pt x="730030" y="12143"/>
                      <a:pt x="921466" y="202151"/>
                      <a:pt x="935038" y="440018"/>
                    </a:cubicBezTo>
                    <a:cubicBezTo>
                      <a:pt x="935038" y="440018"/>
                      <a:pt x="935038" y="440018"/>
                      <a:pt x="885751" y="440018"/>
                    </a:cubicBezTo>
                    <a:cubicBezTo>
                      <a:pt x="871464" y="440018"/>
                      <a:pt x="859321" y="451447"/>
                      <a:pt x="859321" y="465733"/>
                    </a:cubicBezTo>
                    <a:cubicBezTo>
                      <a:pt x="859321" y="480020"/>
                      <a:pt x="871464" y="491449"/>
                      <a:pt x="885751" y="491449"/>
                    </a:cubicBezTo>
                    <a:lnTo>
                      <a:pt x="935038" y="491449"/>
                    </a:lnTo>
                    <a:cubicBezTo>
                      <a:pt x="922895" y="730030"/>
                      <a:pt x="732887" y="920752"/>
                      <a:pt x="495020" y="934324"/>
                    </a:cubicBezTo>
                    <a:cubicBezTo>
                      <a:pt x="495020" y="934324"/>
                      <a:pt x="495020" y="934324"/>
                      <a:pt x="495020" y="885036"/>
                    </a:cubicBezTo>
                    <a:cubicBezTo>
                      <a:pt x="495020" y="870750"/>
                      <a:pt x="483591" y="859321"/>
                      <a:pt x="469305" y="859321"/>
                    </a:cubicBezTo>
                    <a:cubicBezTo>
                      <a:pt x="455019" y="859321"/>
                      <a:pt x="442875" y="870750"/>
                      <a:pt x="442875" y="885036"/>
                    </a:cubicBezTo>
                    <a:cubicBezTo>
                      <a:pt x="442875" y="885036"/>
                      <a:pt x="442875" y="885036"/>
                      <a:pt x="442875" y="935038"/>
                    </a:cubicBezTo>
                    <a:cubicBezTo>
                      <a:pt x="205009" y="922895"/>
                      <a:pt x="14287" y="732173"/>
                      <a:pt x="0" y="495020"/>
                    </a:cubicBezTo>
                    <a:cubicBezTo>
                      <a:pt x="0" y="495020"/>
                      <a:pt x="0" y="495020"/>
                      <a:pt x="50002" y="495020"/>
                    </a:cubicBezTo>
                    <a:cubicBezTo>
                      <a:pt x="64289" y="495020"/>
                      <a:pt x="75718" y="482877"/>
                      <a:pt x="75718" y="468591"/>
                    </a:cubicBezTo>
                    <a:cubicBezTo>
                      <a:pt x="75718" y="454304"/>
                      <a:pt x="64289" y="442875"/>
                      <a:pt x="50002" y="442875"/>
                    </a:cubicBezTo>
                    <a:cubicBezTo>
                      <a:pt x="50002" y="442875"/>
                      <a:pt x="50002" y="442875"/>
                      <a:pt x="0" y="442875"/>
                    </a:cubicBezTo>
                    <a:cubicBezTo>
                      <a:pt x="12144" y="205008"/>
                      <a:pt x="202866" y="13572"/>
                      <a:pt x="440018" y="0"/>
                    </a:cubicBezTo>
                    <a:close/>
                  </a:path>
                </a:pathLst>
              </a:custGeom>
              <a:solidFill>
                <a:schemeClr val="tx2"/>
              </a:solidFill>
              <a:ln>
                <a:noFill/>
              </a:ln>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177" name="bcgIcons_QualityAssurance">
            <a:extLst>
              <a:ext uri="{FF2B5EF4-FFF2-40B4-BE49-F238E27FC236}">
                <a16:creationId xmlns:a16="http://schemas.microsoft.com/office/drawing/2014/main" id="{F101FE1B-ABF1-4039-9673-6A08DD44414A}"/>
              </a:ext>
            </a:extLst>
          </p:cNvPr>
          <p:cNvGrpSpPr>
            <a:grpSpLocks noChangeAspect="1"/>
          </p:cNvGrpSpPr>
          <p:nvPr/>
        </p:nvGrpSpPr>
        <p:grpSpPr bwMode="auto">
          <a:xfrm>
            <a:off x="4853790" y="2870254"/>
            <a:ext cx="664757" cy="665372"/>
            <a:chOff x="1682" y="0"/>
            <a:chExt cx="4316" cy="4320"/>
          </a:xfrm>
        </p:grpSpPr>
        <p:sp>
          <p:nvSpPr>
            <p:cNvPr id="178" name="AutoShape 8">
              <a:extLst>
                <a:ext uri="{FF2B5EF4-FFF2-40B4-BE49-F238E27FC236}">
                  <a16:creationId xmlns:a16="http://schemas.microsoft.com/office/drawing/2014/main" id="{3A858328-EF43-4987-8653-4EE03D87760C}"/>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178">
              <a:extLst>
                <a:ext uri="{FF2B5EF4-FFF2-40B4-BE49-F238E27FC236}">
                  <a16:creationId xmlns:a16="http://schemas.microsoft.com/office/drawing/2014/main" id="{2C13CB3F-2124-45CD-9CE2-4E5D774ADF78}"/>
                </a:ext>
              </a:extLst>
            </p:cNvPr>
            <p:cNvSpPr>
              <a:spLocks noEditPoints="1"/>
            </p:cNvSpPr>
            <p:nvPr/>
          </p:nvSpPr>
          <p:spPr bwMode="auto">
            <a:xfrm>
              <a:off x="2980" y="649"/>
              <a:ext cx="1716" cy="1674"/>
            </a:xfrm>
            <a:custGeom>
              <a:avLst/>
              <a:gdLst>
                <a:gd name="T0" fmla="*/ 350 w 916"/>
                <a:gd name="T1" fmla="*/ 751 h 893"/>
                <a:gd name="T2" fmla="*/ 184 w 916"/>
                <a:gd name="T3" fmla="*/ 808 h 893"/>
                <a:gd name="T4" fmla="*/ 172 w 916"/>
                <a:gd name="T5" fmla="*/ 799 h 893"/>
                <a:gd name="T6" fmla="*/ 176 w 916"/>
                <a:gd name="T7" fmla="*/ 643 h 893"/>
                <a:gd name="T8" fmla="*/ 169 w 916"/>
                <a:gd name="T9" fmla="*/ 634 h 893"/>
                <a:gd name="T10" fmla="*/ 9 w 916"/>
                <a:gd name="T11" fmla="*/ 590 h 893"/>
                <a:gd name="T12" fmla="*/ 4 w 916"/>
                <a:gd name="T13" fmla="*/ 575 h 893"/>
                <a:gd name="T14" fmla="*/ 107 w 916"/>
                <a:gd name="T15" fmla="*/ 454 h 893"/>
                <a:gd name="T16" fmla="*/ 107 w 916"/>
                <a:gd name="T17" fmla="*/ 442 h 893"/>
                <a:gd name="T18" fmla="*/ 4 w 916"/>
                <a:gd name="T19" fmla="*/ 317 h 893"/>
                <a:gd name="T20" fmla="*/ 9 w 916"/>
                <a:gd name="T21" fmla="*/ 303 h 893"/>
                <a:gd name="T22" fmla="*/ 169 w 916"/>
                <a:gd name="T23" fmla="*/ 261 h 893"/>
                <a:gd name="T24" fmla="*/ 176 w 916"/>
                <a:gd name="T25" fmla="*/ 252 h 893"/>
                <a:gd name="T26" fmla="*/ 172 w 916"/>
                <a:gd name="T27" fmla="*/ 95 h 893"/>
                <a:gd name="T28" fmla="*/ 184 w 916"/>
                <a:gd name="T29" fmla="*/ 86 h 893"/>
                <a:gd name="T30" fmla="*/ 344 w 916"/>
                <a:gd name="T31" fmla="*/ 140 h 893"/>
                <a:gd name="T32" fmla="*/ 354 w 916"/>
                <a:gd name="T33" fmla="*/ 137 h 893"/>
                <a:gd name="T34" fmla="*/ 449 w 916"/>
                <a:gd name="T35" fmla="*/ 6 h 893"/>
                <a:gd name="T36" fmla="*/ 463 w 916"/>
                <a:gd name="T37" fmla="*/ 5 h 893"/>
                <a:gd name="T38" fmla="*/ 560 w 916"/>
                <a:gd name="T39" fmla="*/ 137 h 893"/>
                <a:gd name="T40" fmla="*/ 571 w 916"/>
                <a:gd name="T41" fmla="*/ 140 h 893"/>
                <a:gd name="T42" fmla="*/ 731 w 916"/>
                <a:gd name="T43" fmla="*/ 86 h 893"/>
                <a:gd name="T44" fmla="*/ 744 w 916"/>
                <a:gd name="T45" fmla="*/ 95 h 893"/>
                <a:gd name="T46" fmla="*/ 738 w 916"/>
                <a:gd name="T47" fmla="*/ 252 h 893"/>
                <a:gd name="T48" fmla="*/ 744 w 916"/>
                <a:gd name="T49" fmla="*/ 261 h 893"/>
                <a:gd name="T50" fmla="*/ 907 w 916"/>
                <a:gd name="T51" fmla="*/ 303 h 893"/>
                <a:gd name="T52" fmla="*/ 912 w 916"/>
                <a:gd name="T53" fmla="*/ 317 h 893"/>
                <a:gd name="T54" fmla="*/ 808 w 916"/>
                <a:gd name="T55" fmla="*/ 442 h 893"/>
                <a:gd name="T56" fmla="*/ 808 w 916"/>
                <a:gd name="T57" fmla="*/ 454 h 893"/>
                <a:gd name="T58" fmla="*/ 912 w 916"/>
                <a:gd name="T59" fmla="*/ 575 h 893"/>
                <a:gd name="T60" fmla="*/ 907 w 916"/>
                <a:gd name="T61" fmla="*/ 590 h 893"/>
                <a:gd name="T62" fmla="*/ 744 w 916"/>
                <a:gd name="T63" fmla="*/ 634 h 893"/>
                <a:gd name="T64" fmla="*/ 738 w 916"/>
                <a:gd name="T65" fmla="*/ 643 h 893"/>
                <a:gd name="T66" fmla="*/ 744 w 916"/>
                <a:gd name="T67" fmla="*/ 799 h 893"/>
                <a:gd name="T68" fmla="*/ 731 w 916"/>
                <a:gd name="T69" fmla="*/ 808 h 893"/>
                <a:gd name="T70" fmla="*/ 571 w 916"/>
                <a:gd name="T71" fmla="*/ 754 h 893"/>
                <a:gd name="T72" fmla="*/ 560 w 916"/>
                <a:gd name="T73" fmla="*/ 757 h 893"/>
                <a:gd name="T74" fmla="*/ 463 w 916"/>
                <a:gd name="T75" fmla="*/ 888 h 893"/>
                <a:gd name="T76" fmla="*/ 449 w 916"/>
                <a:gd name="T77" fmla="*/ 888 h 893"/>
                <a:gd name="T78" fmla="*/ 350 w 916"/>
                <a:gd name="T79" fmla="*/ 751 h 893"/>
                <a:gd name="T80" fmla="*/ 350 w 916"/>
                <a:gd name="T81" fmla="*/ 751 h 893"/>
                <a:gd name="T82" fmla="*/ 458 w 916"/>
                <a:gd name="T83" fmla="*/ 230 h 893"/>
                <a:gd name="T84" fmla="*/ 242 w 916"/>
                <a:gd name="T85" fmla="*/ 446 h 893"/>
                <a:gd name="T86" fmla="*/ 458 w 916"/>
                <a:gd name="T87" fmla="*/ 663 h 893"/>
                <a:gd name="T88" fmla="*/ 674 w 916"/>
                <a:gd name="T89" fmla="*/ 446 h 893"/>
                <a:gd name="T90" fmla="*/ 458 w 916"/>
                <a:gd name="T91" fmla="*/ 23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6" h="893">
                  <a:moveTo>
                    <a:pt x="350" y="751"/>
                  </a:moveTo>
                  <a:cubicBezTo>
                    <a:pt x="184" y="808"/>
                    <a:pt x="184" y="808"/>
                    <a:pt x="184" y="808"/>
                  </a:cubicBezTo>
                  <a:cubicBezTo>
                    <a:pt x="178" y="810"/>
                    <a:pt x="171" y="805"/>
                    <a:pt x="172" y="799"/>
                  </a:cubicBezTo>
                  <a:cubicBezTo>
                    <a:pt x="176" y="643"/>
                    <a:pt x="176" y="643"/>
                    <a:pt x="176" y="643"/>
                  </a:cubicBezTo>
                  <a:cubicBezTo>
                    <a:pt x="176" y="639"/>
                    <a:pt x="174" y="635"/>
                    <a:pt x="169" y="634"/>
                  </a:cubicBezTo>
                  <a:cubicBezTo>
                    <a:pt x="9" y="590"/>
                    <a:pt x="9" y="590"/>
                    <a:pt x="9" y="590"/>
                  </a:cubicBezTo>
                  <a:cubicBezTo>
                    <a:pt x="2" y="588"/>
                    <a:pt x="0" y="580"/>
                    <a:pt x="4" y="575"/>
                  </a:cubicBezTo>
                  <a:cubicBezTo>
                    <a:pt x="107" y="454"/>
                    <a:pt x="107" y="454"/>
                    <a:pt x="107" y="454"/>
                  </a:cubicBezTo>
                  <a:cubicBezTo>
                    <a:pt x="110" y="451"/>
                    <a:pt x="110" y="446"/>
                    <a:pt x="107" y="442"/>
                  </a:cubicBezTo>
                  <a:cubicBezTo>
                    <a:pt x="4" y="317"/>
                    <a:pt x="4" y="317"/>
                    <a:pt x="4" y="317"/>
                  </a:cubicBezTo>
                  <a:cubicBezTo>
                    <a:pt x="0" y="312"/>
                    <a:pt x="2" y="304"/>
                    <a:pt x="9" y="303"/>
                  </a:cubicBezTo>
                  <a:cubicBezTo>
                    <a:pt x="169" y="261"/>
                    <a:pt x="169" y="261"/>
                    <a:pt x="169" y="261"/>
                  </a:cubicBezTo>
                  <a:cubicBezTo>
                    <a:pt x="173" y="260"/>
                    <a:pt x="176" y="256"/>
                    <a:pt x="176" y="252"/>
                  </a:cubicBezTo>
                  <a:cubicBezTo>
                    <a:pt x="172" y="95"/>
                    <a:pt x="172" y="95"/>
                    <a:pt x="172" y="95"/>
                  </a:cubicBezTo>
                  <a:cubicBezTo>
                    <a:pt x="171" y="88"/>
                    <a:pt x="178" y="84"/>
                    <a:pt x="184" y="86"/>
                  </a:cubicBezTo>
                  <a:cubicBezTo>
                    <a:pt x="344" y="140"/>
                    <a:pt x="344" y="140"/>
                    <a:pt x="344" y="140"/>
                  </a:cubicBezTo>
                  <a:cubicBezTo>
                    <a:pt x="348" y="141"/>
                    <a:pt x="352" y="140"/>
                    <a:pt x="354" y="137"/>
                  </a:cubicBezTo>
                  <a:cubicBezTo>
                    <a:pt x="449" y="6"/>
                    <a:pt x="449" y="6"/>
                    <a:pt x="449" y="6"/>
                  </a:cubicBezTo>
                  <a:cubicBezTo>
                    <a:pt x="452" y="1"/>
                    <a:pt x="460" y="0"/>
                    <a:pt x="463" y="5"/>
                  </a:cubicBezTo>
                  <a:cubicBezTo>
                    <a:pt x="560" y="137"/>
                    <a:pt x="560" y="137"/>
                    <a:pt x="560" y="137"/>
                  </a:cubicBezTo>
                  <a:cubicBezTo>
                    <a:pt x="563" y="140"/>
                    <a:pt x="567" y="141"/>
                    <a:pt x="571" y="140"/>
                  </a:cubicBezTo>
                  <a:cubicBezTo>
                    <a:pt x="731" y="86"/>
                    <a:pt x="731" y="86"/>
                    <a:pt x="731" y="86"/>
                  </a:cubicBezTo>
                  <a:cubicBezTo>
                    <a:pt x="738" y="84"/>
                    <a:pt x="744" y="89"/>
                    <a:pt x="744" y="95"/>
                  </a:cubicBezTo>
                  <a:cubicBezTo>
                    <a:pt x="738" y="252"/>
                    <a:pt x="738" y="252"/>
                    <a:pt x="738" y="252"/>
                  </a:cubicBezTo>
                  <a:cubicBezTo>
                    <a:pt x="737" y="256"/>
                    <a:pt x="740" y="260"/>
                    <a:pt x="744" y="261"/>
                  </a:cubicBezTo>
                  <a:cubicBezTo>
                    <a:pt x="907" y="303"/>
                    <a:pt x="907" y="303"/>
                    <a:pt x="907" y="303"/>
                  </a:cubicBezTo>
                  <a:cubicBezTo>
                    <a:pt x="914" y="304"/>
                    <a:pt x="916" y="312"/>
                    <a:pt x="912" y="317"/>
                  </a:cubicBezTo>
                  <a:cubicBezTo>
                    <a:pt x="808" y="442"/>
                    <a:pt x="808" y="442"/>
                    <a:pt x="808" y="442"/>
                  </a:cubicBezTo>
                  <a:cubicBezTo>
                    <a:pt x="805" y="446"/>
                    <a:pt x="805" y="451"/>
                    <a:pt x="808" y="454"/>
                  </a:cubicBezTo>
                  <a:cubicBezTo>
                    <a:pt x="912" y="575"/>
                    <a:pt x="912" y="575"/>
                    <a:pt x="912" y="575"/>
                  </a:cubicBezTo>
                  <a:cubicBezTo>
                    <a:pt x="916" y="580"/>
                    <a:pt x="914" y="588"/>
                    <a:pt x="907" y="590"/>
                  </a:cubicBezTo>
                  <a:cubicBezTo>
                    <a:pt x="744" y="634"/>
                    <a:pt x="744" y="634"/>
                    <a:pt x="744" y="634"/>
                  </a:cubicBezTo>
                  <a:cubicBezTo>
                    <a:pt x="740" y="635"/>
                    <a:pt x="737" y="639"/>
                    <a:pt x="738" y="643"/>
                  </a:cubicBezTo>
                  <a:cubicBezTo>
                    <a:pt x="744" y="799"/>
                    <a:pt x="744" y="799"/>
                    <a:pt x="744" y="799"/>
                  </a:cubicBezTo>
                  <a:cubicBezTo>
                    <a:pt x="744" y="805"/>
                    <a:pt x="738" y="810"/>
                    <a:pt x="731" y="808"/>
                  </a:cubicBezTo>
                  <a:cubicBezTo>
                    <a:pt x="571" y="754"/>
                    <a:pt x="571" y="754"/>
                    <a:pt x="571" y="754"/>
                  </a:cubicBezTo>
                  <a:cubicBezTo>
                    <a:pt x="567" y="752"/>
                    <a:pt x="563" y="754"/>
                    <a:pt x="560" y="757"/>
                  </a:cubicBezTo>
                  <a:cubicBezTo>
                    <a:pt x="463" y="888"/>
                    <a:pt x="463" y="888"/>
                    <a:pt x="463" y="888"/>
                  </a:cubicBezTo>
                  <a:cubicBezTo>
                    <a:pt x="460" y="893"/>
                    <a:pt x="452" y="893"/>
                    <a:pt x="449" y="888"/>
                  </a:cubicBezTo>
                  <a:cubicBezTo>
                    <a:pt x="350" y="751"/>
                    <a:pt x="350" y="751"/>
                    <a:pt x="350" y="751"/>
                  </a:cubicBezTo>
                  <a:cubicBezTo>
                    <a:pt x="350" y="751"/>
                    <a:pt x="350" y="751"/>
                    <a:pt x="350" y="751"/>
                  </a:cubicBezTo>
                  <a:close/>
                  <a:moveTo>
                    <a:pt x="458" y="230"/>
                  </a:moveTo>
                  <a:cubicBezTo>
                    <a:pt x="340" y="230"/>
                    <a:pt x="242" y="327"/>
                    <a:pt x="242" y="446"/>
                  </a:cubicBezTo>
                  <a:cubicBezTo>
                    <a:pt x="242" y="567"/>
                    <a:pt x="340" y="663"/>
                    <a:pt x="458" y="663"/>
                  </a:cubicBezTo>
                  <a:cubicBezTo>
                    <a:pt x="576" y="663"/>
                    <a:pt x="674" y="567"/>
                    <a:pt x="674" y="446"/>
                  </a:cubicBezTo>
                  <a:cubicBezTo>
                    <a:pt x="674" y="327"/>
                    <a:pt x="576" y="230"/>
                    <a:pt x="458" y="2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0" name="Freeform 179">
              <a:extLst>
                <a:ext uri="{FF2B5EF4-FFF2-40B4-BE49-F238E27FC236}">
                  <a16:creationId xmlns:a16="http://schemas.microsoft.com/office/drawing/2014/main" id="{0177CE63-E32C-4D3E-9513-FA797E4C54C7}"/>
                </a:ext>
              </a:extLst>
            </p:cNvPr>
            <p:cNvSpPr>
              <a:spLocks noEditPoints="1"/>
            </p:cNvSpPr>
            <p:nvPr/>
          </p:nvSpPr>
          <p:spPr bwMode="auto">
            <a:xfrm>
              <a:off x="2737" y="412"/>
              <a:ext cx="2203" cy="3486"/>
            </a:xfrm>
            <a:custGeom>
              <a:avLst/>
              <a:gdLst>
                <a:gd name="T0" fmla="*/ 844 w 1176"/>
                <a:gd name="T1" fmla="*/ 1847 h 1859"/>
                <a:gd name="T2" fmla="*/ 588 w 1176"/>
                <a:gd name="T3" fmla="*/ 1660 h 1859"/>
                <a:gd name="T4" fmla="*/ 332 w 1176"/>
                <a:gd name="T5" fmla="*/ 1847 h 1859"/>
                <a:gd name="T6" fmla="*/ 433 w 1176"/>
                <a:gd name="T7" fmla="*/ 1019 h 1859"/>
                <a:gd name="T8" fmla="*/ 585 w 1176"/>
                <a:gd name="T9" fmla="*/ 1185 h 1859"/>
                <a:gd name="T10" fmla="*/ 638 w 1176"/>
                <a:gd name="T11" fmla="*/ 1159 h 1859"/>
                <a:gd name="T12" fmla="*/ 844 w 1176"/>
                <a:gd name="T13" fmla="*/ 1053 h 1859"/>
                <a:gd name="T14" fmla="*/ 726 w 1176"/>
                <a:gd name="T15" fmla="*/ 970 h 1859"/>
                <a:gd name="T16" fmla="*/ 950 w 1176"/>
                <a:gd name="T17" fmla="*/ 1036 h 1859"/>
                <a:gd name="T18" fmla="*/ 951 w 1176"/>
                <a:gd name="T19" fmla="*/ 820 h 1859"/>
                <a:gd name="T20" fmla="*/ 1174 w 1176"/>
                <a:gd name="T21" fmla="*/ 749 h 1859"/>
                <a:gd name="T22" fmla="*/ 1037 w 1176"/>
                <a:gd name="T23" fmla="*/ 574 h 1859"/>
                <a:gd name="T24" fmla="*/ 1174 w 1176"/>
                <a:gd name="T25" fmla="*/ 395 h 1859"/>
                <a:gd name="T26" fmla="*/ 951 w 1176"/>
                <a:gd name="T27" fmla="*/ 327 h 1859"/>
                <a:gd name="T28" fmla="*/ 950 w 1176"/>
                <a:gd name="T29" fmla="*/ 110 h 1859"/>
                <a:gd name="T30" fmla="*/ 726 w 1176"/>
                <a:gd name="T31" fmla="*/ 175 h 1859"/>
                <a:gd name="T32" fmla="*/ 585 w 1176"/>
                <a:gd name="T33" fmla="*/ 0 h 1859"/>
                <a:gd name="T34" fmla="*/ 568 w 1176"/>
                <a:gd name="T35" fmla="*/ 9 h 1859"/>
                <a:gd name="T36" fmla="*/ 245 w 1176"/>
                <a:gd name="T37" fmla="*/ 106 h 1859"/>
                <a:gd name="T38" fmla="*/ 216 w 1176"/>
                <a:gd name="T39" fmla="*/ 128 h 1859"/>
                <a:gd name="T40" fmla="*/ 17 w 1176"/>
                <a:gd name="T41" fmla="*/ 380 h 1859"/>
                <a:gd name="T42" fmla="*/ 6 w 1176"/>
                <a:gd name="T43" fmla="*/ 415 h 1859"/>
                <a:gd name="T44" fmla="*/ 6 w 1176"/>
                <a:gd name="T45" fmla="*/ 728 h 1859"/>
                <a:gd name="T46" fmla="*/ 17 w 1176"/>
                <a:gd name="T47" fmla="*/ 763 h 1859"/>
                <a:gd name="T48" fmla="*/ 216 w 1176"/>
                <a:gd name="T49" fmla="*/ 1018 h 1859"/>
                <a:gd name="T50" fmla="*/ 245 w 1176"/>
                <a:gd name="T51" fmla="*/ 1039 h 1859"/>
                <a:gd name="T52" fmla="*/ 568 w 1176"/>
                <a:gd name="T53" fmla="*/ 1137 h 1859"/>
                <a:gd name="T54" fmla="*/ 585 w 1176"/>
                <a:gd name="T55" fmla="*/ 1146 h 1859"/>
                <a:gd name="T56" fmla="*/ 449 w 1176"/>
                <a:gd name="T57" fmla="*/ 924 h 1859"/>
                <a:gd name="T58" fmla="*/ 266 w 1176"/>
                <a:gd name="T59" fmla="*/ 804 h 1859"/>
                <a:gd name="T60" fmla="*/ 62 w 1176"/>
                <a:gd name="T61" fmla="*/ 730 h 1859"/>
                <a:gd name="T62" fmla="*/ 182 w 1176"/>
                <a:gd name="T63" fmla="*/ 560 h 1859"/>
                <a:gd name="T64" fmla="*/ 250 w 1176"/>
                <a:gd name="T65" fmla="*/ 365 h 1859"/>
                <a:gd name="T66" fmla="*/ 261 w 1176"/>
                <a:gd name="T67" fmla="*/ 158 h 1859"/>
                <a:gd name="T68" fmla="*/ 474 w 1176"/>
                <a:gd name="T69" fmla="*/ 214 h 1859"/>
                <a:gd name="T70" fmla="*/ 700 w 1176"/>
                <a:gd name="T71" fmla="*/ 214 h 1859"/>
                <a:gd name="T72" fmla="*/ 914 w 1176"/>
                <a:gd name="T73" fmla="*/ 158 h 1859"/>
                <a:gd name="T74" fmla="*/ 923 w 1176"/>
                <a:gd name="T75" fmla="*/ 365 h 1859"/>
                <a:gd name="T76" fmla="*/ 992 w 1176"/>
                <a:gd name="T77" fmla="*/ 560 h 1859"/>
                <a:gd name="T78" fmla="*/ 1114 w 1176"/>
                <a:gd name="T79" fmla="*/ 730 h 1859"/>
                <a:gd name="T80" fmla="*/ 907 w 1176"/>
                <a:gd name="T81" fmla="*/ 805 h 1859"/>
                <a:gd name="T82" fmla="*/ 724 w 1176"/>
                <a:gd name="T83" fmla="*/ 924 h 1859"/>
                <a:gd name="T84" fmla="*/ 586 w 1176"/>
                <a:gd name="T85" fmla="*/ 1086 h 1859"/>
                <a:gd name="T86" fmla="*/ 456 w 1176"/>
                <a:gd name="T87" fmla="*/ 922 h 1859"/>
                <a:gd name="T88" fmla="*/ 563 w 1176"/>
                <a:gd name="T89" fmla="*/ 672 h 1859"/>
                <a:gd name="T90" fmla="*/ 720 w 1176"/>
                <a:gd name="T91" fmla="*/ 483 h 1859"/>
                <a:gd name="T92" fmla="*/ 547 w 1176"/>
                <a:gd name="T93" fmla="*/ 626 h 1859"/>
                <a:gd name="T94" fmla="*/ 456 w 1176"/>
                <a:gd name="T95" fmla="*/ 565 h 1859"/>
                <a:gd name="T96" fmla="*/ 531 w 1176"/>
                <a:gd name="T97" fmla="*/ 672 h 1859"/>
                <a:gd name="T98" fmla="*/ 563 w 1176"/>
                <a:gd name="T99" fmla="*/ 672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 h="1859">
                  <a:moveTo>
                    <a:pt x="844" y="1053"/>
                  </a:moveTo>
                  <a:cubicBezTo>
                    <a:pt x="844" y="1847"/>
                    <a:pt x="844" y="1847"/>
                    <a:pt x="844" y="1847"/>
                  </a:cubicBezTo>
                  <a:cubicBezTo>
                    <a:pt x="844" y="1855"/>
                    <a:pt x="835" y="1859"/>
                    <a:pt x="829" y="1854"/>
                  </a:cubicBezTo>
                  <a:cubicBezTo>
                    <a:pt x="588" y="1660"/>
                    <a:pt x="588" y="1660"/>
                    <a:pt x="588" y="1660"/>
                  </a:cubicBezTo>
                  <a:cubicBezTo>
                    <a:pt x="347" y="1854"/>
                    <a:pt x="347" y="1854"/>
                    <a:pt x="347" y="1854"/>
                  </a:cubicBezTo>
                  <a:cubicBezTo>
                    <a:pt x="341" y="1859"/>
                    <a:pt x="332" y="1855"/>
                    <a:pt x="332" y="1847"/>
                  </a:cubicBezTo>
                  <a:cubicBezTo>
                    <a:pt x="332" y="1053"/>
                    <a:pt x="332" y="1053"/>
                    <a:pt x="332" y="1053"/>
                  </a:cubicBezTo>
                  <a:cubicBezTo>
                    <a:pt x="433" y="1019"/>
                    <a:pt x="433" y="1019"/>
                    <a:pt x="433" y="1019"/>
                  </a:cubicBezTo>
                  <a:cubicBezTo>
                    <a:pt x="533" y="1158"/>
                    <a:pt x="533" y="1158"/>
                    <a:pt x="533" y="1158"/>
                  </a:cubicBezTo>
                  <a:cubicBezTo>
                    <a:pt x="545" y="1175"/>
                    <a:pt x="564" y="1185"/>
                    <a:pt x="585" y="1185"/>
                  </a:cubicBezTo>
                  <a:cubicBezTo>
                    <a:pt x="585" y="1185"/>
                    <a:pt x="585" y="1185"/>
                    <a:pt x="585" y="1185"/>
                  </a:cubicBezTo>
                  <a:cubicBezTo>
                    <a:pt x="606" y="1185"/>
                    <a:pt x="625" y="1175"/>
                    <a:pt x="638" y="1159"/>
                  </a:cubicBezTo>
                  <a:cubicBezTo>
                    <a:pt x="741" y="1019"/>
                    <a:pt x="741" y="1019"/>
                    <a:pt x="741" y="1019"/>
                  </a:cubicBezTo>
                  <a:lnTo>
                    <a:pt x="844" y="1053"/>
                  </a:lnTo>
                  <a:close/>
                  <a:moveTo>
                    <a:pt x="603" y="1137"/>
                  </a:moveTo>
                  <a:cubicBezTo>
                    <a:pt x="726" y="970"/>
                    <a:pt x="726" y="970"/>
                    <a:pt x="726" y="970"/>
                  </a:cubicBezTo>
                  <a:cubicBezTo>
                    <a:pt x="930" y="1039"/>
                    <a:pt x="930" y="1039"/>
                    <a:pt x="930" y="1039"/>
                  </a:cubicBezTo>
                  <a:cubicBezTo>
                    <a:pt x="937" y="1042"/>
                    <a:pt x="944" y="1040"/>
                    <a:pt x="950" y="1036"/>
                  </a:cubicBezTo>
                  <a:cubicBezTo>
                    <a:pt x="956" y="1032"/>
                    <a:pt x="959" y="1025"/>
                    <a:pt x="959" y="1018"/>
                  </a:cubicBezTo>
                  <a:cubicBezTo>
                    <a:pt x="951" y="820"/>
                    <a:pt x="951" y="820"/>
                    <a:pt x="951" y="820"/>
                  </a:cubicBezTo>
                  <a:cubicBezTo>
                    <a:pt x="1159" y="763"/>
                    <a:pt x="1159" y="763"/>
                    <a:pt x="1159" y="763"/>
                  </a:cubicBezTo>
                  <a:cubicBezTo>
                    <a:pt x="1166" y="761"/>
                    <a:pt x="1172" y="756"/>
                    <a:pt x="1174" y="749"/>
                  </a:cubicBezTo>
                  <a:cubicBezTo>
                    <a:pt x="1176" y="741"/>
                    <a:pt x="1175" y="734"/>
                    <a:pt x="1170" y="728"/>
                  </a:cubicBezTo>
                  <a:cubicBezTo>
                    <a:pt x="1037" y="574"/>
                    <a:pt x="1037" y="574"/>
                    <a:pt x="1037" y="574"/>
                  </a:cubicBezTo>
                  <a:cubicBezTo>
                    <a:pt x="1170" y="416"/>
                    <a:pt x="1170" y="416"/>
                    <a:pt x="1170" y="416"/>
                  </a:cubicBezTo>
                  <a:cubicBezTo>
                    <a:pt x="1175" y="410"/>
                    <a:pt x="1176" y="402"/>
                    <a:pt x="1174" y="395"/>
                  </a:cubicBezTo>
                  <a:cubicBezTo>
                    <a:pt x="1172" y="387"/>
                    <a:pt x="1166" y="382"/>
                    <a:pt x="1159" y="380"/>
                  </a:cubicBezTo>
                  <a:cubicBezTo>
                    <a:pt x="951" y="327"/>
                    <a:pt x="951" y="327"/>
                    <a:pt x="951" y="327"/>
                  </a:cubicBezTo>
                  <a:cubicBezTo>
                    <a:pt x="959" y="128"/>
                    <a:pt x="959" y="128"/>
                    <a:pt x="959" y="128"/>
                  </a:cubicBezTo>
                  <a:cubicBezTo>
                    <a:pt x="959" y="121"/>
                    <a:pt x="956" y="114"/>
                    <a:pt x="950" y="110"/>
                  </a:cubicBezTo>
                  <a:cubicBezTo>
                    <a:pt x="944" y="105"/>
                    <a:pt x="937" y="104"/>
                    <a:pt x="930" y="106"/>
                  </a:cubicBezTo>
                  <a:cubicBezTo>
                    <a:pt x="726" y="175"/>
                    <a:pt x="726" y="175"/>
                    <a:pt x="726" y="175"/>
                  </a:cubicBezTo>
                  <a:cubicBezTo>
                    <a:pt x="603" y="9"/>
                    <a:pt x="603" y="9"/>
                    <a:pt x="603" y="9"/>
                  </a:cubicBezTo>
                  <a:cubicBezTo>
                    <a:pt x="599" y="3"/>
                    <a:pt x="592" y="0"/>
                    <a:pt x="585" y="0"/>
                  </a:cubicBezTo>
                  <a:cubicBezTo>
                    <a:pt x="585" y="0"/>
                    <a:pt x="585" y="0"/>
                    <a:pt x="585" y="0"/>
                  </a:cubicBezTo>
                  <a:cubicBezTo>
                    <a:pt x="578" y="0"/>
                    <a:pt x="572" y="3"/>
                    <a:pt x="568" y="9"/>
                  </a:cubicBezTo>
                  <a:cubicBezTo>
                    <a:pt x="448" y="175"/>
                    <a:pt x="448" y="175"/>
                    <a:pt x="448" y="175"/>
                  </a:cubicBezTo>
                  <a:cubicBezTo>
                    <a:pt x="245" y="106"/>
                    <a:pt x="245" y="106"/>
                    <a:pt x="245" y="106"/>
                  </a:cubicBezTo>
                  <a:cubicBezTo>
                    <a:pt x="238" y="104"/>
                    <a:pt x="231" y="105"/>
                    <a:pt x="225" y="110"/>
                  </a:cubicBezTo>
                  <a:cubicBezTo>
                    <a:pt x="219" y="114"/>
                    <a:pt x="216" y="121"/>
                    <a:pt x="216" y="128"/>
                  </a:cubicBezTo>
                  <a:cubicBezTo>
                    <a:pt x="222" y="327"/>
                    <a:pt x="222" y="327"/>
                    <a:pt x="222" y="327"/>
                  </a:cubicBezTo>
                  <a:cubicBezTo>
                    <a:pt x="17" y="380"/>
                    <a:pt x="17" y="380"/>
                    <a:pt x="17" y="380"/>
                  </a:cubicBezTo>
                  <a:cubicBezTo>
                    <a:pt x="10" y="382"/>
                    <a:pt x="4" y="387"/>
                    <a:pt x="2" y="395"/>
                  </a:cubicBezTo>
                  <a:cubicBezTo>
                    <a:pt x="0" y="402"/>
                    <a:pt x="1" y="410"/>
                    <a:pt x="6" y="415"/>
                  </a:cubicBezTo>
                  <a:cubicBezTo>
                    <a:pt x="137" y="574"/>
                    <a:pt x="137" y="574"/>
                    <a:pt x="137" y="574"/>
                  </a:cubicBezTo>
                  <a:cubicBezTo>
                    <a:pt x="6" y="728"/>
                    <a:pt x="6" y="728"/>
                    <a:pt x="6" y="728"/>
                  </a:cubicBezTo>
                  <a:cubicBezTo>
                    <a:pt x="1" y="734"/>
                    <a:pt x="0" y="742"/>
                    <a:pt x="2" y="749"/>
                  </a:cubicBezTo>
                  <a:cubicBezTo>
                    <a:pt x="4" y="756"/>
                    <a:pt x="10" y="761"/>
                    <a:pt x="17" y="763"/>
                  </a:cubicBezTo>
                  <a:cubicBezTo>
                    <a:pt x="222" y="820"/>
                    <a:pt x="222" y="820"/>
                    <a:pt x="222" y="820"/>
                  </a:cubicBezTo>
                  <a:cubicBezTo>
                    <a:pt x="216" y="1018"/>
                    <a:pt x="216" y="1018"/>
                    <a:pt x="216" y="1018"/>
                  </a:cubicBezTo>
                  <a:cubicBezTo>
                    <a:pt x="216" y="1025"/>
                    <a:pt x="219" y="1032"/>
                    <a:pt x="225" y="1036"/>
                  </a:cubicBezTo>
                  <a:cubicBezTo>
                    <a:pt x="231" y="1040"/>
                    <a:pt x="238" y="1042"/>
                    <a:pt x="245" y="1039"/>
                  </a:cubicBezTo>
                  <a:cubicBezTo>
                    <a:pt x="448" y="971"/>
                    <a:pt x="448" y="971"/>
                    <a:pt x="448" y="971"/>
                  </a:cubicBezTo>
                  <a:cubicBezTo>
                    <a:pt x="568" y="1137"/>
                    <a:pt x="568" y="1137"/>
                    <a:pt x="568" y="1137"/>
                  </a:cubicBezTo>
                  <a:cubicBezTo>
                    <a:pt x="572" y="1142"/>
                    <a:pt x="578" y="1146"/>
                    <a:pt x="585" y="1146"/>
                  </a:cubicBezTo>
                  <a:cubicBezTo>
                    <a:pt x="585" y="1146"/>
                    <a:pt x="585" y="1146"/>
                    <a:pt x="585" y="1146"/>
                  </a:cubicBezTo>
                  <a:cubicBezTo>
                    <a:pt x="592" y="1146"/>
                    <a:pt x="599" y="1142"/>
                    <a:pt x="603" y="1137"/>
                  </a:cubicBezTo>
                  <a:close/>
                  <a:moveTo>
                    <a:pt x="449" y="924"/>
                  </a:moveTo>
                  <a:cubicBezTo>
                    <a:pt x="261" y="987"/>
                    <a:pt x="261" y="987"/>
                    <a:pt x="261" y="987"/>
                  </a:cubicBezTo>
                  <a:cubicBezTo>
                    <a:pt x="266" y="804"/>
                    <a:pt x="266" y="804"/>
                    <a:pt x="266" y="804"/>
                  </a:cubicBezTo>
                  <a:cubicBezTo>
                    <a:pt x="267" y="794"/>
                    <a:pt x="260" y="785"/>
                    <a:pt x="250" y="783"/>
                  </a:cubicBezTo>
                  <a:cubicBezTo>
                    <a:pt x="62" y="730"/>
                    <a:pt x="62" y="730"/>
                    <a:pt x="62" y="730"/>
                  </a:cubicBezTo>
                  <a:cubicBezTo>
                    <a:pt x="182" y="589"/>
                    <a:pt x="182" y="589"/>
                    <a:pt x="182" y="589"/>
                  </a:cubicBezTo>
                  <a:cubicBezTo>
                    <a:pt x="189" y="581"/>
                    <a:pt x="189" y="569"/>
                    <a:pt x="182" y="560"/>
                  </a:cubicBezTo>
                  <a:cubicBezTo>
                    <a:pt x="62" y="414"/>
                    <a:pt x="62" y="414"/>
                    <a:pt x="62" y="414"/>
                  </a:cubicBezTo>
                  <a:cubicBezTo>
                    <a:pt x="250" y="365"/>
                    <a:pt x="250" y="365"/>
                    <a:pt x="250" y="365"/>
                  </a:cubicBezTo>
                  <a:cubicBezTo>
                    <a:pt x="260" y="363"/>
                    <a:pt x="267" y="354"/>
                    <a:pt x="266" y="343"/>
                  </a:cubicBezTo>
                  <a:cubicBezTo>
                    <a:pt x="261" y="158"/>
                    <a:pt x="261" y="158"/>
                    <a:pt x="261" y="158"/>
                  </a:cubicBezTo>
                  <a:cubicBezTo>
                    <a:pt x="449" y="222"/>
                    <a:pt x="449" y="222"/>
                    <a:pt x="449" y="222"/>
                  </a:cubicBezTo>
                  <a:cubicBezTo>
                    <a:pt x="459" y="225"/>
                    <a:pt x="469" y="222"/>
                    <a:pt x="474" y="214"/>
                  </a:cubicBezTo>
                  <a:cubicBezTo>
                    <a:pt x="586" y="59"/>
                    <a:pt x="586" y="59"/>
                    <a:pt x="586" y="59"/>
                  </a:cubicBezTo>
                  <a:cubicBezTo>
                    <a:pt x="700" y="214"/>
                    <a:pt x="700" y="214"/>
                    <a:pt x="700" y="214"/>
                  </a:cubicBezTo>
                  <a:cubicBezTo>
                    <a:pt x="705" y="222"/>
                    <a:pt x="715" y="225"/>
                    <a:pt x="724" y="222"/>
                  </a:cubicBezTo>
                  <a:cubicBezTo>
                    <a:pt x="914" y="158"/>
                    <a:pt x="914" y="158"/>
                    <a:pt x="914" y="158"/>
                  </a:cubicBezTo>
                  <a:cubicBezTo>
                    <a:pt x="907" y="343"/>
                    <a:pt x="907" y="343"/>
                    <a:pt x="907" y="343"/>
                  </a:cubicBezTo>
                  <a:cubicBezTo>
                    <a:pt x="906" y="354"/>
                    <a:pt x="913" y="363"/>
                    <a:pt x="923" y="365"/>
                  </a:cubicBezTo>
                  <a:cubicBezTo>
                    <a:pt x="1114" y="414"/>
                    <a:pt x="1114" y="414"/>
                    <a:pt x="1114" y="414"/>
                  </a:cubicBezTo>
                  <a:cubicBezTo>
                    <a:pt x="992" y="560"/>
                    <a:pt x="992" y="560"/>
                    <a:pt x="992" y="560"/>
                  </a:cubicBezTo>
                  <a:cubicBezTo>
                    <a:pt x="985" y="569"/>
                    <a:pt x="985" y="581"/>
                    <a:pt x="992" y="589"/>
                  </a:cubicBezTo>
                  <a:cubicBezTo>
                    <a:pt x="1114" y="730"/>
                    <a:pt x="1114" y="730"/>
                    <a:pt x="1114" y="730"/>
                  </a:cubicBezTo>
                  <a:cubicBezTo>
                    <a:pt x="923" y="783"/>
                    <a:pt x="923" y="783"/>
                    <a:pt x="923" y="783"/>
                  </a:cubicBezTo>
                  <a:cubicBezTo>
                    <a:pt x="913" y="785"/>
                    <a:pt x="906" y="794"/>
                    <a:pt x="907" y="805"/>
                  </a:cubicBezTo>
                  <a:cubicBezTo>
                    <a:pt x="914" y="987"/>
                    <a:pt x="914" y="987"/>
                    <a:pt x="914" y="987"/>
                  </a:cubicBezTo>
                  <a:cubicBezTo>
                    <a:pt x="724" y="924"/>
                    <a:pt x="724" y="924"/>
                    <a:pt x="724" y="924"/>
                  </a:cubicBezTo>
                  <a:cubicBezTo>
                    <a:pt x="715" y="921"/>
                    <a:pt x="705" y="924"/>
                    <a:pt x="700" y="931"/>
                  </a:cubicBezTo>
                  <a:cubicBezTo>
                    <a:pt x="586" y="1086"/>
                    <a:pt x="586" y="1086"/>
                    <a:pt x="586" y="1086"/>
                  </a:cubicBezTo>
                  <a:cubicBezTo>
                    <a:pt x="474" y="932"/>
                    <a:pt x="474" y="932"/>
                    <a:pt x="474" y="932"/>
                  </a:cubicBezTo>
                  <a:cubicBezTo>
                    <a:pt x="470" y="926"/>
                    <a:pt x="463" y="922"/>
                    <a:pt x="456" y="922"/>
                  </a:cubicBezTo>
                  <a:cubicBezTo>
                    <a:pt x="454" y="922"/>
                    <a:pt x="452" y="923"/>
                    <a:pt x="449" y="924"/>
                  </a:cubicBezTo>
                  <a:close/>
                  <a:moveTo>
                    <a:pt x="563" y="672"/>
                  </a:moveTo>
                  <a:cubicBezTo>
                    <a:pt x="720" y="515"/>
                    <a:pt x="720" y="515"/>
                    <a:pt x="720" y="515"/>
                  </a:cubicBezTo>
                  <a:cubicBezTo>
                    <a:pt x="729" y="506"/>
                    <a:pt x="729" y="492"/>
                    <a:pt x="720" y="483"/>
                  </a:cubicBezTo>
                  <a:cubicBezTo>
                    <a:pt x="712" y="475"/>
                    <a:pt x="698" y="475"/>
                    <a:pt x="689" y="483"/>
                  </a:cubicBezTo>
                  <a:cubicBezTo>
                    <a:pt x="547" y="626"/>
                    <a:pt x="547" y="626"/>
                    <a:pt x="547" y="626"/>
                  </a:cubicBezTo>
                  <a:cubicBezTo>
                    <a:pt x="487" y="565"/>
                    <a:pt x="487" y="565"/>
                    <a:pt x="487" y="565"/>
                  </a:cubicBezTo>
                  <a:cubicBezTo>
                    <a:pt x="478" y="557"/>
                    <a:pt x="464" y="557"/>
                    <a:pt x="456" y="565"/>
                  </a:cubicBezTo>
                  <a:cubicBezTo>
                    <a:pt x="447" y="574"/>
                    <a:pt x="447" y="588"/>
                    <a:pt x="456" y="596"/>
                  </a:cubicBezTo>
                  <a:cubicBezTo>
                    <a:pt x="531" y="672"/>
                    <a:pt x="531" y="672"/>
                    <a:pt x="531" y="672"/>
                  </a:cubicBezTo>
                  <a:cubicBezTo>
                    <a:pt x="536" y="676"/>
                    <a:pt x="541" y="679"/>
                    <a:pt x="547" y="679"/>
                  </a:cubicBezTo>
                  <a:cubicBezTo>
                    <a:pt x="553" y="679"/>
                    <a:pt x="558" y="676"/>
                    <a:pt x="563" y="6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1" name="bcgIcons_Efficiency">
            <a:extLst>
              <a:ext uri="{FF2B5EF4-FFF2-40B4-BE49-F238E27FC236}">
                <a16:creationId xmlns:a16="http://schemas.microsoft.com/office/drawing/2014/main" id="{EA66A0EC-26C0-447A-95EE-2E6B08B1AE0D}"/>
              </a:ext>
            </a:extLst>
          </p:cNvPr>
          <p:cNvGrpSpPr>
            <a:grpSpLocks noChangeAspect="1"/>
          </p:cNvGrpSpPr>
          <p:nvPr/>
        </p:nvGrpSpPr>
        <p:grpSpPr bwMode="auto">
          <a:xfrm>
            <a:off x="4882355" y="3520912"/>
            <a:ext cx="664757" cy="665372"/>
            <a:chOff x="1682" y="0"/>
            <a:chExt cx="4316" cy="4320"/>
          </a:xfrm>
        </p:grpSpPr>
        <p:sp>
          <p:nvSpPr>
            <p:cNvPr id="182" name="AutoShape 28">
              <a:extLst>
                <a:ext uri="{FF2B5EF4-FFF2-40B4-BE49-F238E27FC236}">
                  <a16:creationId xmlns:a16="http://schemas.microsoft.com/office/drawing/2014/main" id="{43AB32F6-33EB-4284-AB9A-1D421869BA86}"/>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3" name="Freeform 30">
              <a:extLst>
                <a:ext uri="{FF2B5EF4-FFF2-40B4-BE49-F238E27FC236}">
                  <a16:creationId xmlns:a16="http://schemas.microsoft.com/office/drawing/2014/main" id="{66D2CC3E-97A4-4899-A4ED-0D86BA74CBC8}"/>
                </a:ext>
              </a:extLst>
            </p:cNvPr>
            <p:cNvSpPr>
              <a:spLocks/>
            </p:cNvSpPr>
            <p:nvPr/>
          </p:nvSpPr>
          <p:spPr bwMode="auto">
            <a:xfrm>
              <a:off x="2401" y="2201"/>
              <a:ext cx="2881" cy="1564"/>
            </a:xfrm>
            <a:custGeom>
              <a:avLst/>
              <a:gdLst>
                <a:gd name="T0" fmla="*/ 1538 w 1538"/>
                <a:gd name="T1" fmla="*/ 129 h 834"/>
                <a:gd name="T2" fmla="*/ 1538 w 1538"/>
                <a:gd name="T3" fmla="*/ 0 h 834"/>
                <a:gd name="T4" fmla="*/ 1404 w 1538"/>
                <a:gd name="T5" fmla="*/ 0 h 834"/>
                <a:gd name="T6" fmla="*/ 1212 w 1538"/>
                <a:gd name="T7" fmla="*/ 0 h 834"/>
                <a:gd name="T8" fmla="*/ 1204 w 1538"/>
                <a:gd name="T9" fmla="*/ 0 h 834"/>
                <a:gd name="T10" fmla="*/ 769 w 1538"/>
                <a:gd name="T11" fmla="*/ 435 h 834"/>
                <a:gd name="T12" fmla="*/ 334 w 1538"/>
                <a:gd name="T13" fmla="*/ 0 h 834"/>
                <a:gd name="T14" fmla="*/ 326 w 1538"/>
                <a:gd name="T15" fmla="*/ 0 h 834"/>
                <a:gd name="T16" fmla="*/ 134 w 1538"/>
                <a:gd name="T17" fmla="*/ 0 h 834"/>
                <a:gd name="T18" fmla="*/ 0 w 1538"/>
                <a:gd name="T19" fmla="*/ 0 h 834"/>
                <a:gd name="T20" fmla="*/ 0 w 1538"/>
                <a:gd name="T21" fmla="*/ 129 h 834"/>
                <a:gd name="T22" fmla="*/ 147 w 1538"/>
                <a:gd name="T23" fmla="*/ 129 h 834"/>
                <a:gd name="T24" fmla="*/ 215 w 1538"/>
                <a:gd name="T25" fmla="*/ 310 h 834"/>
                <a:gd name="T26" fmla="*/ 69 w 1538"/>
                <a:gd name="T27" fmla="*/ 394 h 834"/>
                <a:gd name="T28" fmla="*/ 133 w 1538"/>
                <a:gd name="T29" fmla="*/ 506 h 834"/>
                <a:gd name="T30" fmla="*/ 289 w 1538"/>
                <a:gd name="T31" fmla="*/ 416 h 834"/>
                <a:gd name="T32" fmla="*/ 423 w 1538"/>
                <a:gd name="T33" fmla="*/ 532 h 834"/>
                <a:gd name="T34" fmla="*/ 325 w 1538"/>
                <a:gd name="T35" fmla="*/ 700 h 834"/>
                <a:gd name="T36" fmla="*/ 437 w 1538"/>
                <a:gd name="T37" fmla="*/ 765 h 834"/>
                <a:gd name="T38" fmla="*/ 538 w 1538"/>
                <a:gd name="T39" fmla="*/ 591 h 834"/>
                <a:gd name="T40" fmla="*/ 704 w 1538"/>
                <a:gd name="T41" fmla="*/ 632 h 834"/>
                <a:gd name="T42" fmla="*/ 704 w 1538"/>
                <a:gd name="T43" fmla="*/ 834 h 834"/>
                <a:gd name="T44" fmla="*/ 834 w 1538"/>
                <a:gd name="T45" fmla="*/ 834 h 834"/>
                <a:gd name="T46" fmla="*/ 834 w 1538"/>
                <a:gd name="T47" fmla="*/ 632 h 834"/>
                <a:gd name="T48" fmla="*/ 996 w 1538"/>
                <a:gd name="T49" fmla="*/ 593 h 834"/>
                <a:gd name="T50" fmla="*/ 1095 w 1538"/>
                <a:gd name="T51" fmla="*/ 765 h 834"/>
                <a:gd name="T52" fmla="*/ 1207 w 1538"/>
                <a:gd name="T53" fmla="*/ 700 h 834"/>
                <a:gd name="T54" fmla="*/ 1111 w 1538"/>
                <a:gd name="T55" fmla="*/ 535 h 834"/>
                <a:gd name="T56" fmla="*/ 1248 w 1538"/>
                <a:gd name="T57" fmla="*/ 417 h 834"/>
                <a:gd name="T58" fmla="*/ 1401 w 1538"/>
                <a:gd name="T59" fmla="*/ 506 h 834"/>
                <a:gd name="T60" fmla="*/ 1466 w 1538"/>
                <a:gd name="T61" fmla="*/ 394 h 834"/>
                <a:gd name="T62" fmla="*/ 1323 w 1538"/>
                <a:gd name="T63" fmla="*/ 311 h 834"/>
                <a:gd name="T64" fmla="*/ 1391 w 1538"/>
                <a:gd name="T65" fmla="*/ 129 h 834"/>
                <a:gd name="T66" fmla="*/ 1538 w 1538"/>
                <a:gd name="T67" fmla="*/ 12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8" h="834">
                  <a:moveTo>
                    <a:pt x="1538" y="129"/>
                  </a:moveTo>
                  <a:cubicBezTo>
                    <a:pt x="1538" y="0"/>
                    <a:pt x="1538" y="0"/>
                    <a:pt x="1538" y="0"/>
                  </a:cubicBezTo>
                  <a:cubicBezTo>
                    <a:pt x="1404" y="0"/>
                    <a:pt x="1404" y="0"/>
                    <a:pt x="1404" y="0"/>
                  </a:cubicBezTo>
                  <a:cubicBezTo>
                    <a:pt x="1212" y="0"/>
                    <a:pt x="1212" y="0"/>
                    <a:pt x="1212" y="0"/>
                  </a:cubicBezTo>
                  <a:cubicBezTo>
                    <a:pt x="1204" y="0"/>
                    <a:pt x="1204" y="0"/>
                    <a:pt x="1204" y="0"/>
                  </a:cubicBezTo>
                  <a:cubicBezTo>
                    <a:pt x="1204" y="240"/>
                    <a:pt x="1009" y="435"/>
                    <a:pt x="769" y="435"/>
                  </a:cubicBezTo>
                  <a:cubicBezTo>
                    <a:pt x="529" y="435"/>
                    <a:pt x="334" y="240"/>
                    <a:pt x="334" y="0"/>
                  </a:cubicBezTo>
                  <a:cubicBezTo>
                    <a:pt x="326" y="0"/>
                    <a:pt x="326" y="0"/>
                    <a:pt x="326" y="0"/>
                  </a:cubicBezTo>
                  <a:cubicBezTo>
                    <a:pt x="134" y="0"/>
                    <a:pt x="134" y="0"/>
                    <a:pt x="134" y="0"/>
                  </a:cubicBezTo>
                  <a:cubicBezTo>
                    <a:pt x="0" y="0"/>
                    <a:pt x="0" y="0"/>
                    <a:pt x="0" y="0"/>
                  </a:cubicBezTo>
                  <a:cubicBezTo>
                    <a:pt x="0" y="129"/>
                    <a:pt x="0" y="129"/>
                    <a:pt x="0" y="129"/>
                  </a:cubicBezTo>
                  <a:cubicBezTo>
                    <a:pt x="147" y="129"/>
                    <a:pt x="147" y="129"/>
                    <a:pt x="147" y="129"/>
                  </a:cubicBezTo>
                  <a:cubicBezTo>
                    <a:pt x="161" y="193"/>
                    <a:pt x="184" y="254"/>
                    <a:pt x="215" y="310"/>
                  </a:cubicBezTo>
                  <a:cubicBezTo>
                    <a:pt x="69" y="394"/>
                    <a:pt x="69" y="394"/>
                    <a:pt x="69" y="394"/>
                  </a:cubicBezTo>
                  <a:cubicBezTo>
                    <a:pt x="133" y="506"/>
                    <a:pt x="133" y="506"/>
                    <a:pt x="133" y="506"/>
                  </a:cubicBezTo>
                  <a:cubicBezTo>
                    <a:pt x="289" y="416"/>
                    <a:pt x="289" y="416"/>
                    <a:pt x="289" y="416"/>
                  </a:cubicBezTo>
                  <a:cubicBezTo>
                    <a:pt x="328" y="460"/>
                    <a:pt x="373" y="500"/>
                    <a:pt x="423" y="532"/>
                  </a:cubicBezTo>
                  <a:cubicBezTo>
                    <a:pt x="325" y="700"/>
                    <a:pt x="325" y="700"/>
                    <a:pt x="325" y="700"/>
                  </a:cubicBezTo>
                  <a:cubicBezTo>
                    <a:pt x="437" y="765"/>
                    <a:pt x="437" y="765"/>
                    <a:pt x="437" y="765"/>
                  </a:cubicBezTo>
                  <a:cubicBezTo>
                    <a:pt x="538" y="591"/>
                    <a:pt x="538" y="591"/>
                    <a:pt x="538" y="591"/>
                  </a:cubicBezTo>
                  <a:cubicBezTo>
                    <a:pt x="590" y="612"/>
                    <a:pt x="646" y="626"/>
                    <a:pt x="704" y="632"/>
                  </a:cubicBezTo>
                  <a:cubicBezTo>
                    <a:pt x="704" y="834"/>
                    <a:pt x="704" y="834"/>
                    <a:pt x="704" y="834"/>
                  </a:cubicBezTo>
                  <a:cubicBezTo>
                    <a:pt x="834" y="834"/>
                    <a:pt x="834" y="834"/>
                    <a:pt x="834" y="834"/>
                  </a:cubicBezTo>
                  <a:cubicBezTo>
                    <a:pt x="834" y="632"/>
                    <a:pt x="834" y="632"/>
                    <a:pt x="834" y="632"/>
                  </a:cubicBezTo>
                  <a:cubicBezTo>
                    <a:pt x="890" y="626"/>
                    <a:pt x="944" y="613"/>
                    <a:pt x="996" y="593"/>
                  </a:cubicBezTo>
                  <a:cubicBezTo>
                    <a:pt x="1095" y="765"/>
                    <a:pt x="1095" y="765"/>
                    <a:pt x="1095" y="765"/>
                  </a:cubicBezTo>
                  <a:cubicBezTo>
                    <a:pt x="1207" y="700"/>
                    <a:pt x="1207" y="700"/>
                    <a:pt x="1207" y="700"/>
                  </a:cubicBezTo>
                  <a:cubicBezTo>
                    <a:pt x="1111" y="535"/>
                    <a:pt x="1111" y="535"/>
                    <a:pt x="1111" y="535"/>
                  </a:cubicBezTo>
                  <a:cubicBezTo>
                    <a:pt x="1162" y="502"/>
                    <a:pt x="1208" y="462"/>
                    <a:pt x="1248" y="417"/>
                  </a:cubicBezTo>
                  <a:cubicBezTo>
                    <a:pt x="1401" y="506"/>
                    <a:pt x="1401" y="506"/>
                    <a:pt x="1401" y="506"/>
                  </a:cubicBezTo>
                  <a:cubicBezTo>
                    <a:pt x="1466" y="394"/>
                    <a:pt x="1466" y="394"/>
                    <a:pt x="1466" y="394"/>
                  </a:cubicBezTo>
                  <a:cubicBezTo>
                    <a:pt x="1323" y="311"/>
                    <a:pt x="1323" y="311"/>
                    <a:pt x="1323" y="311"/>
                  </a:cubicBezTo>
                  <a:cubicBezTo>
                    <a:pt x="1354" y="255"/>
                    <a:pt x="1377" y="194"/>
                    <a:pt x="1391" y="129"/>
                  </a:cubicBezTo>
                  <a:lnTo>
                    <a:pt x="1538" y="1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4" name="Freeform 31">
              <a:extLst>
                <a:ext uri="{FF2B5EF4-FFF2-40B4-BE49-F238E27FC236}">
                  <a16:creationId xmlns:a16="http://schemas.microsoft.com/office/drawing/2014/main" id="{ACC9770F-E984-43D8-99E6-799D7AD0214A}"/>
                </a:ext>
              </a:extLst>
            </p:cNvPr>
            <p:cNvSpPr>
              <a:spLocks noEditPoints="1"/>
            </p:cNvSpPr>
            <p:nvPr/>
          </p:nvSpPr>
          <p:spPr bwMode="auto">
            <a:xfrm>
              <a:off x="2473" y="748"/>
              <a:ext cx="2738" cy="1540"/>
            </a:xfrm>
            <a:custGeom>
              <a:avLst/>
              <a:gdLst>
                <a:gd name="T0" fmla="*/ 1180 w 1462"/>
                <a:gd name="T1" fmla="*/ 155 h 821"/>
                <a:gd name="T2" fmla="*/ 252 w 1462"/>
                <a:gd name="T3" fmla="*/ 731 h 821"/>
                <a:gd name="T4" fmla="*/ 339 w 1462"/>
                <a:gd name="T5" fmla="*/ 406 h 821"/>
                <a:gd name="T6" fmla="*/ 514 w 1462"/>
                <a:gd name="T7" fmla="*/ 310 h 821"/>
                <a:gd name="T8" fmla="*/ 1186 w 1462"/>
                <a:gd name="T9" fmla="*/ 423 h 821"/>
                <a:gd name="T10" fmla="*/ 1048 w 1462"/>
                <a:gd name="T11" fmla="*/ 112 h 821"/>
                <a:gd name="T12" fmla="*/ 1041 w 1462"/>
                <a:gd name="T13" fmla="*/ 125 h 821"/>
                <a:gd name="T14" fmla="*/ 1035 w 1462"/>
                <a:gd name="T15" fmla="*/ 134 h 821"/>
                <a:gd name="T16" fmla="*/ 1020 w 1462"/>
                <a:gd name="T17" fmla="*/ 158 h 821"/>
                <a:gd name="T18" fmla="*/ 1005 w 1462"/>
                <a:gd name="T19" fmla="*/ 183 h 821"/>
                <a:gd name="T20" fmla="*/ 990 w 1462"/>
                <a:gd name="T21" fmla="*/ 208 h 821"/>
                <a:gd name="T22" fmla="*/ 980 w 1462"/>
                <a:gd name="T23" fmla="*/ 226 h 821"/>
                <a:gd name="T24" fmla="*/ 965 w 1462"/>
                <a:gd name="T25" fmla="*/ 250 h 821"/>
                <a:gd name="T26" fmla="*/ 949 w 1462"/>
                <a:gd name="T27" fmla="*/ 275 h 821"/>
                <a:gd name="T28" fmla="*/ 934 w 1462"/>
                <a:gd name="T29" fmla="*/ 300 h 821"/>
                <a:gd name="T30" fmla="*/ 924 w 1462"/>
                <a:gd name="T31" fmla="*/ 317 h 821"/>
                <a:gd name="T32" fmla="*/ 908 w 1462"/>
                <a:gd name="T33" fmla="*/ 342 h 821"/>
                <a:gd name="T34" fmla="*/ 893 w 1462"/>
                <a:gd name="T35" fmla="*/ 366 h 821"/>
                <a:gd name="T36" fmla="*/ 878 w 1462"/>
                <a:gd name="T37" fmla="*/ 391 h 821"/>
                <a:gd name="T38" fmla="*/ 863 w 1462"/>
                <a:gd name="T39" fmla="*/ 416 h 821"/>
                <a:gd name="T40" fmla="*/ 852 w 1462"/>
                <a:gd name="T41" fmla="*/ 433 h 821"/>
                <a:gd name="T42" fmla="*/ 837 w 1462"/>
                <a:gd name="T43" fmla="*/ 457 h 821"/>
                <a:gd name="T44" fmla="*/ 821 w 1462"/>
                <a:gd name="T45" fmla="*/ 482 h 821"/>
                <a:gd name="T46" fmla="*/ 806 w 1462"/>
                <a:gd name="T47" fmla="*/ 507 h 821"/>
                <a:gd name="T48" fmla="*/ 791 w 1462"/>
                <a:gd name="T49" fmla="*/ 531 h 821"/>
                <a:gd name="T50" fmla="*/ 776 w 1462"/>
                <a:gd name="T51" fmla="*/ 554 h 821"/>
                <a:gd name="T52" fmla="*/ 761 w 1462"/>
                <a:gd name="T53" fmla="*/ 579 h 821"/>
                <a:gd name="T54" fmla="*/ 746 w 1462"/>
                <a:gd name="T55" fmla="*/ 603 h 821"/>
                <a:gd name="T56" fmla="*/ 730 w 1462"/>
                <a:gd name="T57" fmla="*/ 628 h 821"/>
                <a:gd name="T58" fmla="*/ 715 w 1462"/>
                <a:gd name="T59" fmla="*/ 653 h 821"/>
                <a:gd name="T60" fmla="*/ 699 w 1462"/>
                <a:gd name="T61" fmla="*/ 677 h 821"/>
                <a:gd name="T62" fmla="*/ 689 w 1462"/>
                <a:gd name="T63" fmla="*/ 693 h 821"/>
                <a:gd name="T64" fmla="*/ 663 w 1462"/>
                <a:gd name="T65" fmla="*/ 753 h 821"/>
                <a:gd name="T66" fmla="*/ 801 w 1462"/>
                <a:gd name="T67" fmla="*/ 764 h 821"/>
                <a:gd name="T68" fmla="*/ 814 w 1462"/>
                <a:gd name="T69" fmla="*/ 739 h 821"/>
                <a:gd name="T70" fmla="*/ 829 w 1462"/>
                <a:gd name="T71" fmla="*/ 712 h 821"/>
                <a:gd name="T72" fmla="*/ 842 w 1462"/>
                <a:gd name="T73" fmla="*/ 687 h 821"/>
                <a:gd name="T74" fmla="*/ 855 w 1462"/>
                <a:gd name="T75" fmla="*/ 662 h 821"/>
                <a:gd name="T76" fmla="*/ 868 w 1462"/>
                <a:gd name="T77" fmla="*/ 637 h 821"/>
                <a:gd name="T78" fmla="*/ 882 w 1462"/>
                <a:gd name="T79" fmla="*/ 612 h 821"/>
                <a:gd name="T80" fmla="*/ 895 w 1462"/>
                <a:gd name="T81" fmla="*/ 587 h 821"/>
                <a:gd name="T82" fmla="*/ 908 w 1462"/>
                <a:gd name="T83" fmla="*/ 562 h 821"/>
                <a:gd name="T84" fmla="*/ 923 w 1462"/>
                <a:gd name="T85" fmla="*/ 535 h 821"/>
                <a:gd name="T86" fmla="*/ 936 w 1462"/>
                <a:gd name="T87" fmla="*/ 510 h 821"/>
                <a:gd name="T88" fmla="*/ 949 w 1462"/>
                <a:gd name="T89" fmla="*/ 486 h 821"/>
                <a:gd name="T90" fmla="*/ 963 w 1462"/>
                <a:gd name="T91" fmla="*/ 461 h 821"/>
                <a:gd name="T92" fmla="*/ 976 w 1462"/>
                <a:gd name="T93" fmla="*/ 436 h 821"/>
                <a:gd name="T94" fmla="*/ 990 w 1462"/>
                <a:gd name="T95" fmla="*/ 409 h 821"/>
                <a:gd name="T96" fmla="*/ 1004 w 1462"/>
                <a:gd name="T97" fmla="*/ 384 h 821"/>
                <a:gd name="T98" fmla="*/ 1017 w 1462"/>
                <a:gd name="T99" fmla="*/ 360 h 821"/>
                <a:gd name="T100" fmla="*/ 1030 w 1462"/>
                <a:gd name="T101" fmla="*/ 335 h 821"/>
                <a:gd name="T102" fmla="*/ 1045 w 1462"/>
                <a:gd name="T103" fmla="*/ 308 h 821"/>
                <a:gd name="T104" fmla="*/ 1058 w 1462"/>
                <a:gd name="T105" fmla="*/ 284 h 821"/>
                <a:gd name="T106" fmla="*/ 1072 w 1462"/>
                <a:gd name="T107" fmla="*/ 259 h 821"/>
                <a:gd name="T108" fmla="*/ 1085 w 1462"/>
                <a:gd name="T109" fmla="*/ 234 h 821"/>
                <a:gd name="T110" fmla="*/ 1098 w 1462"/>
                <a:gd name="T111" fmla="*/ 211 h 821"/>
                <a:gd name="T112" fmla="*/ 1105 w 1462"/>
                <a:gd name="T113" fmla="*/ 199 h 821"/>
                <a:gd name="T114" fmla="*/ 1112 w 1462"/>
                <a:gd name="T115" fmla="*/ 186 h 821"/>
                <a:gd name="T116" fmla="*/ 1118 w 1462"/>
                <a:gd name="T117" fmla="*/ 174 h 821"/>
                <a:gd name="T118" fmla="*/ 1125 w 1462"/>
                <a:gd name="T119" fmla="*/ 161 h 821"/>
                <a:gd name="T120" fmla="*/ 1114 w 1462"/>
                <a:gd name="T121" fmla="*/ 8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2" h="821">
                  <a:moveTo>
                    <a:pt x="964" y="167"/>
                  </a:moveTo>
                  <a:cubicBezTo>
                    <a:pt x="893" y="137"/>
                    <a:pt x="814" y="120"/>
                    <a:pt x="731" y="120"/>
                  </a:cubicBezTo>
                  <a:cubicBezTo>
                    <a:pt x="394" y="120"/>
                    <a:pt x="120" y="394"/>
                    <a:pt x="120" y="731"/>
                  </a:cubicBezTo>
                  <a:cubicBezTo>
                    <a:pt x="0" y="731"/>
                    <a:pt x="0" y="731"/>
                    <a:pt x="0" y="731"/>
                  </a:cubicBezTo>
                  <a:cubicBezTo>
                    <a:pt x="0" y="328"/>
                    <a:pt x="328" y="0"/>
                    <a:pt x="731" y="0"/>
                  </a:cubicBezTo>
                  <a:cubicBezTo>
                    <a:pt x="837" y="0"/>
                    <a:pt x="938" y="23"/>
                    <a:pt x="1029" y="64"/>
                  </a:cubicBezTo>
                  <a:lnTo>
                    <a:pt x="964" y="167"/>
                  </a:lnTo>
                  <a:close/>
                  <a:moveTo>
                    <a:pt x="1180" y="155"/>
                  </a:moveTo>
                  <a:cubicBezTo>
                    <a:pt x="1121" y="261"/>
                    <a:pt x="1121" y="261"/>
                    <a:pt x="1121" y="261"/>
                  </a:cubicBezTo>
                  <a:cubicBezTo>
                    <a:pt x="1256" y="373"/>
                    <a:pt x="1342" y="542"/>
                    <a:pt x="1342" y="731"/>
                  </a:cubicBezTo>
                  <a:cubicBezTo>
                    <a:pt x="1462" y="731"/>
                    <a:pt x="1462" y="731"/>
                    <a:pt x="1462" y="731"/>
                  </a:cubicBezTo>
                  <a:cubicBezTo>
                    <a:pt x="1462" y="497"/>
                    <a:pt x="1351" y="289"/>
                    <a:pt x="1180" y="155"/>
                  </a:cubicBezTo>
                  <a:close/>
                  <a:moveTo>
                    <a:pt x="297" y="685"/>
                  </a:moveTo>
                  <a:cubicBezTo>
                    <a:pt x="297" y="660"/>
                    <a:pt x="277" y="640"/>
                    <a:pt x="252" y="640"/>
                  </a:cubicBezTo>
                  <a:cubicBezTo>
                    <a:pt x="226" y="640"/>
                    <a:pt x="206" y="660"/>
                    <a:pt x="206" y="685"/>
                  </a:cubicBezTo>
                  <a:cubicBezTo>
                    <a:pt x="206" y="711"/>
                    <a:pt x="226" y="731"/>
                    <a:pt x="252" y="731"/>
                  </a:cubicBezTo>
                  <a:cubicBezTo>
                    <a:pt x="277" y="731"/>
                    <a:pt x="297" y="711"/>
                    <a:pt x="297" y="685"/>
                  </a:cubicBezTo>
                  <a:close/>
                  <a:moveTo>
                    <a:pt x="1256" y="685"/>
                  </a:moveTo>
                  <a:cubicBezTo>
                    <a:pt x="1256" y="660"/>
                    <a:pt x="1236" y="640"/>
                    <a:pt x="1210" y="640"/>
                  </a:cubicBezTo>
                  <a:cubicBezTo>
                    <a:pt x="1185" y="640"/>
                    <a:pt x="1165" y="660"/>
                    <a:pt x="1165" y="685"/>
                  </a:cubicBezTo>
                  <a:cubicBezTo>
                    <a:pt x="1165" y="711"/>
                    <a:pt x="1185" y="731"/>
                    <a:pt x="1210" y="731"/>
                  </a:cubicBezTo>
                  <a:cubicBezTo>
                    <a:pt x="1236" y="731"/>
                    <a:pt x="1256" y="711"/>
                    <a:pt x="1256" y="685"/>
                  </a:cubicBezTo>
                  <a:close/>
                  <a:moveTo>
                    <a:pt x="355" y="469"/>
                  </a:moveTo>
                  <a:cubicBezTo>
                    <a:pt x="368" y="447"/>
                    <a:pt x="360" y="419"/>
                    <a:pt x="339" y="406"/>
                  </a:cubicBezTo>
                  <a:cubicBezTo>
                    <a:pt x="317" y="394"/>
                    <a:pt x="289" y="401"/>
                    <a:pt x="276" y="423"/>
                  </a:cubicBezTo>
                  <a:cubicBezTo>
                    <a:pt x="264" y="445"/>
                    <a:pt x="271" y="473"/>
                    <a:pt x="293" y="485"/>
                  </a:cubicBezTo>
                  <a:cubicBezTo>
                    <a:pt x="315" y="498"/>
                    <a:pt x="343" y="490"/>
                    <a:pt x="355" y="469"/>
                  </a:cubicBezTo>
                  <a:close/>
                  <a:moveTo>
                    <a:pt x="514" y="310"/>
                  </a:moveTo>
                  <a:cubicBezTo>
                    <a:pt x="536" y="297"/>
                    <a:pt x="543" y="269"/>
                    <a:pt x="531" y="248"/>
                  </a:cubicBezTo>
                  <a:cubicBezTo>
                    <a:pt x="518" y="226"/>
                    <a:pt x="490" y="218"/>
                    <a:pt x="469" y="231"/>
                  </a:cubicBezTo>
                  <a:cubicBezTo>
                    <a:pt x="447" y="243"/>
                    <a:pt x="439" y="271"/>
                    <a:pt x="452" y="293"/>
                  </a:cubicBezTo>
                  <a:cubicBezTo>
                    <a:pt x="464" y="315"/>
                    <a:pt x="492" y="322"/>
                    <a:pt x="514" y="310"/>
                  </a:cubicBezTo>
                  <a:close/>
                  <a:moveTo>
                    <a:pt x="731" y="252"/>
                  </a:moveTo>
                  <a:cubicBezTo>
                    <a:pt x="756" y="252"/>
                    <a:pt x="777" y="231"/>
                    <a:pt x="777" y="206"/>
                  </a:cubicBezTo>
                  <a:cubicBezTo>
                    <a:pt x="777" y="181"/>
                    <a:pt x="756" y="161"/>
                    <a:pt x="731" y="161"/>
                  </a:cubicBezTo>
                  <a:cubicBezTo>
                    <a:pt x="706" y="161"/>
                    <a:pt x="685" y="181"/>
                    <a:pt x="685" y="206"/>
                  </a:cubicBezTo>
                  <a:cubicBezTo>
                    <a:pt x="685" y="231"/>
                    <a:pt x="706" y="252"/>
                    <a:pt x="731" y="252"/>
                  </a:cubicBezTo>
                  <a:close/>
                  <a:moveTo>
                    <a:pt x="1107" y="469"/>
                  </a:moveTo>
                  <a:cubicBezTo>
                    <a:pt x="1119" y="490"/>
                    <a:pt x="1147" y="498"/>
                    <a:pt x="1169" y="485"/>
                  </a:cubicBezTo>
                  <a:cubicBezTo>
                    <a:pt x="1191" y="473"/>
                    <a:pt x="1198" y="445"/>
                    <a:pt x="1186" y="423"/>
                  </a:cubicBezTo>
                  <a:cubicBezTo>
                    <a:pt x="1173" y="401"/>
                    <a:pt x="1145" y="394"/>
                    <a:pt x="1123" y="406"/>
                  </a:cubicBezTo>
                  <a:cubicBezTo>
                    <a:pt x="1102" y="419"/>
                    <a:pt x="1094" y="447"/>
                    <a:pt x="1107" y="469"/>
                  </a:cubicBezTo>
                  <a:close/>
                  <a:moveTo>
                    <a:pt x="1114" y="89"/>
                  </a:moveTo>
                  <a:cubicBezTo>
                    <a:pt x="1093" y="76"/>
                    <a:pt x="1065" y="84"/>
                    <a:pt x="1052" y="106"/>
                  </a:cubicBezTo>
                  <a:cubicBezTo>
                    <a:pt x="1052" y="106"/>
                    <a:pt x="1052" y="106"/>
                    <a:pt x="1052" y="107"/>
                  </a:cubicBezTo>
                  <a:cubicBezTo>
                    <a:pt x="1051" y="107"/>
                    <a:pt x="1051" y="108"/>
                    <a:pt x="1050" y="109"/>
                  </a:cubicBezTo>
                  <a:cubicBezTo>
                    <a:pt x="1050" y="109"/>
                    <a:pt x="1050" y="110"/>
                    <a:pt x="1050" y="110"/>
                  </a:cubicBezTo>
                  <a:cubicBezTo>
                    <a:pt x="1049" y="111"/>
                    <a:pt x="1049" y="111"/>
                    <a:pt x="1048" y="112"/>
                  </a:cubicBezTo>
                  <a:cubicBezTo>
                    <a:pt x="1048" y="112"/>
                    <a:pt x="1048" y="113"/>
                    <a:pt x="1048" y="113"/>
                  </a:cubicBezTo>
                  <a:cubicBezTo>
                    <a:pt x="1047" y="114"/>
                    <a:pt x="1047" y="115"/>
                    <a:pt x="1046" y="115"/>
                  </a:cubicBezTo>
                  <a:cubicBezTo>
                    <a:pt x="1046" y="116"/>
                    <a:pt x="1046" y="116"/>
                    <a:pt x="1046" y="116"/>
                  </a:cubicBezTo>
                  <a:cubicBezTo>
                    <a:pt x="1046" y="117"/>
                    <a:pt x="1045" y="118"/>
                    <a:pt x="1044" y="119"/>
                  </a:cubicBezTo>
                  <a:cubicBezTo>
                    <a:pt x="1044" y="119"/>
                    <a:pt x="1044" y="119"/>
                    <a:pt x="1044" y="119"/>
                  </a:cubicBezTo>
                  <a:cubicBezTo>
                    <a:pt x="1044" y="120"/>
                    <a:pt x="1043" y="121"/>
                    <a:pt x="1043" y="122"/>
                  </a:cubicBezTo>
                  <a:cubicBezTo>
                    <a:pt x="1042" y="122"/>
                    <a:pt x="1042" y="122"/>
                    <a:pt x="1042" y="122"/>
                  </a:cubicBezTo>
                  <a:cubicBezTo>
                    <a:pt x="1042" y="123"/>
                    <a:pt x="1041" y="124"/>
                    <a:pt x="1041" y="125"/>
                  </a:cubicBezTo>
                  <a:cubicBezTo>
                    <a:pt x="1041" y="125"/>
                    <a:pt x="1040" y="125"/>
                    <a:pt x="1040" y="125"/>
                  </a:cubicBezTo>
                  <a:cubicBezTo>
                    <a:pt x="1040" y="126"/>
                    <a:pt x="1039" y="127"/>
                    <a:pt x="1039" y="128"/>
                  </a:cubicBezTo>
                  <a:cubicBezTo>
                    <a:pt x="1039" y="128"/>
                    <a:pt x="1039" y="128"/>
                    <a:pt x="1039" y="128"/>
                  </a:cubicBezTo>
                  <a:cubicBezTo>
                    <a:pt x="1038" y="129"/>
                    <a:pt x="1038" y="130"/>
                    <a:pt x="1037" y="131"/>
                  </a:cubicBezTo>
                  <a:cubicBezTo>
                    <a:pt x="1037" y="131"/>
                    <a:pt x="1037" y="131"/>
                    <a:pt x="1037" y="131"/>
                  </a:cubicBezTo>
                  <a:cubicBezTo>
                    <a:pt x="1037" y="131"/>
                    <a:pt x="1037" y="131"/>
                    <a:pt x="1037" y="131"/>
                  </a:cubicBezTo>
                  <a:cubicBezTo>
                    <a:pt x="1037" y="131"/>
                    <a:pt x="1037" y="131"/>
                    <a:pt x="1037" y="131"/>
                  </a:cubicBezTo>
                  <a:cubicBezTo>
                    <a:pt x="1036" y="132"/>
                    <a:pt x="1036" y="133"/>
                    <a:pt x="1035" y="134"/>
                  </a:cubicBezTo>
                  <a:cubicBezTo>
                    <a:pt x="1035" y="135"/>
                    <a:pt x="1034" y="136"/>
                    <a:pt x="1033" y="137"/>
                  </a:cubicBezTo>
                  <a:cubicBezTo>
                    <a:pt x="1033" y="138"/>
                    <a:pt x="1032" y="139"/>
                    <a:pt x="1032" y="140"/>
                  </a:cubicBezTo>
                  <a:cubicBezTo>
                    <a:pt x="1031" y="141"/>
                    <a:pt x="1030" y="142"/>
                    <a:pt x="1030" y="143"/>
                  </a:cubicBezTo>
                  <a:cubicBezTo>
                    <a:pt x="1029" y="144"/>
                    <a:pt x="1028" y="145"/>
                    <a:pt x="1028" y="146"/>
                  </a:cubicBezTo>
                  <a:cubicBezTo>
                    <a:pt x="1027" y="147"/>
                    <a:pt x="1027" y="148"/>
                    <a:pt x="1026" y="149"/>
                  </a:cubicBezTo>
                  <a:cubicBezTo>
                    <a:pt x="1025" y="150"/>
                    <a:pt x="1025" y="151"/>
                    <a:pt x="1024" y="152"/>
                  </a:cubicBezTo>
                  <a:cubicBezTo>
                    <a:pt x="1023" y="153"/>
                    <a:pt x="1023" y="154"/>
                    <a:pt x="1022" y="155"/>
                  </a:cubicBezTo>
                  <a:cubicBezTo>
                    <a:pt x="1022" y="156"/>
                    <a:pt x="1021" y="157"/>
                    <a:pt x="1020" y="158"/>
                  </a:cubicBezTo>
                  <a:cubicBezTo>
                    <a:pt x="1020" y="159"/>
                    <a:pt x="1019" y="161"/>
                    <a:pt x="1019" y="162"/>
                  </a:cubicBezTo>
                  <a:cubicBezTo>
                    <a:pt x="1018" y="163"/>
                    <a:pt x="1017" y="164"/>
                    <a:pt x="1017" y="165"/>
                  </a:cubicBezTo>
                  <a:cubicBezTo>
                    <a:pt x="1016" y="166"/>
                    <a:pt x="1015" y="167"/>
                    <a:pt x="1015" y="168"/>
                  </a:cubicBezTo>
                  <a:cubicBezTo>
                    <a:pt x="1014" y="169"/>
                    <a:pt x="1014" y="170"/>
                    <a:pt x="1013" y="171"/>
                  </a:cubicBezTo>
                  <a:cubicBezTo>
                    <a:pt x="1012" y="172"/>
                    <a:pt x="1012" y="173"/>
                    <a:pt x="1011" y="174"/>
                  </a:cubicBezTo>
                  <a:cubicBezTo>
                    <a:pt x="1010" y="175"/>
                    <a:pt x="1010" y="176"/>
                    <a:pt x="1009" y="177"/>
                  </a:cubicBezTo>
                  <a:cubicBezTo>
                    <a:pt x="1009" y="178"/>
                    <a:pt x="1008" y="179"/>
                    <a:pt x="1007" y="180"/>
                  </a:cubicBezTo>
                  <a:cubicBezTo>
                    <a:pt x="1007" y="181"/>
                    <a:pt x="1006" y="182"/>
                    <a:pt x="1005" y="183"/>
                  </a:cubicBezTo>
                  <a:cubicBezTo>
                    <a:pt x="1005" y="184"/>
                    <a:pt x="1004" y="185"/>
                    <a:pt x="1004" y="186"/>
                  </a:cubicBezTo>
                  <a:cubicBezTo>
                    <a:pt x="1003" y="187"/>
                    <a:pt x="1002" y="188"/>
                    <a:pt x="1002" y="189"/>
                  </a:cubicBezTo>
                  <a:cubicBezTo>
                    <a:pt x="1001" y="190"/>
                    <a:pt x="1000" y="191"/>
                    <a:pt x="1000" y="192"/>
                  </a:cubicBezTo>
                  <a:cubicBezTo>
                    <a:pt x="999" y="193"/>
                    <a:pt x="998" y="195"/>
                    <a:pt x="998" y="196"/>
                  </a:cubicBezTo>
                  <a:cubicBezTo>
                    <a:pt x="997" y="197"/>
                    <a:pt x="997" y="198"/>
                    <a:pt x="996" y="199"/>
                  </a:cubicBezTo>
                  <a:cubicBezTo>
                    <a:pt x="995" y="200"/>
                    <a:pt x="995" y="201"/>
                    <a:pt x="994" y="202"/>
                  </a:cubicBezTo>
                  <a:cubicBezTo>
                    <a:pt x="993" y="203"/>
                    <a:pt x="993" y="204"/>
                    <a:pt x="992" y="205"/>
                  </a:cubicBezTo>
                  <a:cubicBezTo>
                    <a:pt x="992" y="206"/>
                    <a:pt x="991" y="207"/>
                    <a:pt x="990" y="208"/>
                  </a:cubicBezTo>
                  <a:cubicBezTo>
                    <a:pt x="990" y="209"/>
                    <a:pt x="989" y="210"/>
                    <a:pt x="988" y="211"/>
                  </a:cubicBezTo>
                  <a:cubicBezTo>
                    <a:pt x="988" y="212"/>
                    <a:pt x="987" y="213"/>
                    <a:pt x="987" y="214"/>
                  </a:cubicBezTo>
                  <a:cubicBezTo>
                    <a:pt x="986" y="215"/>
                    <a:pt x="986" y="216"/>
                    <a:pt x="985" y="216"/>
                  </a:cubicBezTo>
                  <a:cubicBezTo>
                    <a:pt x="985" y="216"/>
                    <a:pt x="985" y="216"/>
                    <a:pt x="985" y="216"/>
                  </a:cubicBezTo>
                  <a:cubicBezTo>
                    <a:pt x="985" y="217"/>
                    <a:pt x="985" y="217"/>
                    <a:pt x="985" y="217"/>
                  </a:cubicBezTo>
                  <a:cubicBezTo>
                    <a:pt x="984" y="218"/>
                    <a:pt x="984" y="219"/>
                    <a:pt x="983" y="219"/>
                  </a:cubicBezTo>
                  <a:cubicBezTo>
                    <a:pt x="983" y="220"/>
                    <a:pt x="982" y="221"/>
                    <a:pt x="982" y="222"/>
                  </a:cubicBezTo>
                  <a:cubicBezTo>
                    <a:pt x="981" y="223"/>
                    <a:pt x="980" y="224"/>
                    <a:pt x="980" y="226"/>
                  </a:cubicBezTo>
                  <a:cubicBezTo>
                    <a:pt x="979" y="227"/>
                    <a:pt x="978" y="228"/>
                    <a:pt x="978" y="229"/>
                  </a:cubicBezTo>
                  <a:cubicBezTo>
                    <a:pt x="977" y="230"/>
                    <a:pt x="976" y="231"/>
                    <a:pt x="976" y="232"/>
                  </a:cubicBezTo>
                  <a:cubicBezTo>
                    <a:pt x="975" y="233"/>
                    <a:pt x="975" y="234"/>
                    <a:pt x="974" y="235"/>
                  </a:cubicBezTo>
                  <a:cubicBezTo>
                    <a:pt x="973" y="236"/>
                    <a:pt x="973" y="237"/>
                    <a:pt x="972" y="238"/>
                  </a:cubicBezTo>
                  <a:cubicBezTo>
                    <a:pt x="971" y="239"/>
                    <a:pt x="971" y="240"/>
                    <a:pt x="970" y="241"/>
                  </a:cubicBezTo>
                  <a:cubicBezTo>
                    <a:pt x="970" y="242"/>
                    <a:pt x="969" y="243"/>
                    <a:pt x="968" y="244"/>
                  </a:cubicBezTo>
                  <a:cubicBezTo>
                    <a:pt x="968" y="245"/>
                    <a:pt x="967" y="246"/>
                    <a:pt x="966" y="247"/>
                  </a:cubicBezTo>
                  <a:cubicBezTo>
                    <a:pt x="966" y="248"/>
                    <a:pt x="965" y="249"/>
                    <a:pt x="965" y="250"/>
                  </a:cubicBezTo>
                  <a:cubicBezTo>
                    <a:pt x="964" y="251"/>
                    <a:pt x="963" y="252"/>
                    <a:pt x="963" y="253"/>
                  </a:cubicBezTo>
                  <a:cubicBezTo>
                    <a:pt x="962" y="254"/>
                    <a:pt x="961" y="255"/>
                    <a:pt x="961" y="256"/>
                  </a:cubicBezTo>
                  <a:cubicBezTo>
                    <a:pt x="960" y="257"/>
                    <a:pt x="960" y="258"/>
                    <a:pt x="959" y="259"/>
                  </a:cubicBezTo>
                  <a:cubicBezTo>
                    <a:pt x="958" y="260"/>
                    <a:pt x="958" y="262"/>
                    <a:pt x="957" y="263"/>
                  </a:cubicBezTo>
                  <a:cubicBezTo>
                    <a:pt x="956" y="264"/>
                    <a:pt x="956" y="265"/>
                    <a:pt x="955" y="266"/>
                  </a:cubicBezTo>
                  <a:cubicBezTo>
                    <a:pt x="954" y="267"/>
                    <a:pt x="954" y="268"/>
                    <a:pt x="953" y="269"/>
                  </a:cubicBezTo>
                  <a:cubicBezTo>
                    <a:pt x="953" y="270"/>
                    <a:pt x="952" y="271"/>
                    <a:pt x="951" y="272"/>
                  </a:cubicBezTo>
                  <a:cubicBezTo>
                    <a:pt x="951" y="273"/>
                    <a:pt x="950" y="274"/>
                    <a:pt x="949" y="275"/>
                  </a:cubicBezTo>
                  <a:cubicBezTo>
                    <a:pt x="949" y="276"/>
                    <a:pt x="948" y="277"/>
                    <a:pt x="948" y="278"/>
                  </a:cubicBezTo>
                  <a:cubicBezTo>
                    <a:pt x="947" y="279"/>
                    <a:pt x="946" y="280"/>
                    <a:pt x="946" y="281"/>
                  </a:cubicBezTo>
                  <a:cubicBezTo>
                    <a:pt x="945" y="282"/>
                    <a:pt x="944" y="283"/>
                    <a:pt x="944" y="284"/>
                  </a:cubicBezTo>
                  <a:cubicBezTo>
                    <a:pt x="943" y="285"/>
                    <a:pt x="942" y="286"/>
                    <a:pt x="942" y="287"/>
                  </a:cubicBezTo>
                  <a:cubicBezTo>
                    <a:pt x="941" y="288"/>
                    <a:pt x="941" y="289"/>
                    <a:pt x="940" y="290"/>
                  </a:cubicBezTo>
                  <a:cubicBezTo>
                    <a:pt x="939" y="291"/>
                    <a:pt x="939" y="292"/>
                    <a:pt x="938" y="293"/>
                  </a:cubicBezTo>
                  <a:cubicBezTo>
                    <a:pt x="937" y="294"/>
                    <a:pt x="937" y="295"/>
                    <a:pt x="936" y="297"/>
                  </a:cubicBezTo>
                  <a:cubicBezTo>
                    <a:pt x="936" y="298"/>
                    <a:pt x="935" y="299"/>
                    <a:pt x="934" y="300"/>
                  </a:cubicBezTo>
                  <a:cubicBezTo>
                    <a:pt x="934" y="301"/>
                    <a:pt x="933" y="302"/>
                    <a:pt x="932" y="303"/>
                  </a:cubicBezTo>
                  <a:cubicBezTo>
                    <a:pt x="932" y="304"/>
                    <a:pt x="931" y="305"/>
                    <a:pt x="930" y="306"/>
                  </a:cubicBezTo>
                  <a:cubicBezTo>
                    <a:pt x="930" y="307"/>
                    <a:pt x="929" y="308"/>
                    <a:pt x="929" y="309"/>
                  </a:cubicBezTo>
                  <a:cubicBezTo>
                    <a:pt x="928" y="310"/>
                    <a:pt x="928" y="310"/>
                    <a:pt x="927" y="311"/>
                  </a:cubicBezTo>
                  <a:cubicBezTo>
                    <a:pt x="927" y="311"/>
                    <a:pt x="927" y="311"/>
                    <a:pt x="927" y="311"/>
                  </a:cubicBezTo>
                  <a:cubicBezTo>
                    <a:pt x="927" y="311"/>
                    <a:pt x="927" y="312"/>
                    <a:pt x="927" y="312"/>
                  </a:cubicBezTo>
                  <a:cubicBezTo>
                    <a:pt x="926" y="313"/>
                    <a:pt x="926" y="313"/>
                    <a:pt x="925" y="314"/>
                  </a:cubicBezTo>
                  <a:cubicBezTo>
                    <a:pt x="925" y="315"/>
                    <a:pt x="924" y="316"/>
                    <a:pt x="924" y="317"/>
                  </a:cubicBezTo>
                  <a:cubicBezTo>
                    <a:pt x="923" y="318"/>
                    <a:pt x="922" y="319"/>
                    <a:pt x="922" y="320"/>
                  </a:cubicBezTo>
                  <a:cubicBezTo>
                    <a:pt x="921" y="321"/>
                    <a:pt x="920" y="322"/>
                    <a:pt x="920" y="323"/>
                  </a:cubicBezTo>
                  <a:cubicBezTo>
                    <a:pt x="919" y="324"/>
                    <a:pt x="919" y="325"/>
                    <a:pt x="918" y="326"/>
                  </a:cubicBezTo>
                  <a:cubicBezTo>
                    <a:pt x="917" y="327"/>
                    <a:pt x="917" y="328"/>
                    <a:pt x="916" y="329"/>
                  </a:cubicBezTo>
                  <a:cubicBezTo>
                    <a:pt x="915" y="330"/>
                    <a:pt x="915" y="331"/>
                    <a:pt x="914" y="332"/>
                  </a:cubicBezTo>
                  <a:cubicBezTo>
                    <a:pt x="913" y="333"/>
                    <a:pt x="913" y="334"/>
                    <a:pt x="912" y="335"/>
                  </a:cubicBezTo>
                  <a:cubicBezTo>
                    <a:pt x="912" y="336"/>
                    <a:pt x="911" y="338"/>
                    <a:pt x="910" y="339"/>
                  </a:cubicBezTo>
                  <a:cubicBezTo>
                    <a:pt x="910" y="340"/>
                    <a:pt x="909" y="341"/>
                    <a:pt x="908" y="342"/>
                  </a:cubicBezTo>
                  <a:cubicBezTo>
                    <a:pt x="908" y="343"/>
                    <a:pt x="907" y="344"/>
                    <a:pt x="907" y="345"/>
                  </a:cubicBezTo>
                  <a:cubicBezTo>
                    <a:pt x="906" y="346"/>
                    <a:pt x="905" y="347"/>
                    <a:pt x="905" y="348"/>
                  </a:cubicBezTo>
                  <a:cubicBezTo>
                    <a:pt x="904" y="349"/>
                    <a:pt x="903" y="350"/>
                    <a:pt x="903" y="351"/>
                  </a:cubicBezTo>
                  <a:cubicBezTo>
                    <a:pt x="902" y="352"/>
                    <a:pt x="901" y="353"/>
                    <a:pt x="901" y="354"/>
                  </a:cubicBezTo>
                  <a:cubicBezTo>
                    <a:pt x="900" y="355"/>
                    <a:pt x="899" y="356"/>
                    <a:pt x="899" y="357"/>
                  </a:cubicBezTo>
                  <a:cubicBezTo>
                    <a:pt x="898" y="358"/>
                    <a:pt x="898" y="359"/>
                    <a:pt x="897" y="360"/>
                  </a:cubicBezTo>
                  <a:cubicBezTo>
                    <a:pt x="896" y="361"/>
                    <a:pt x="896" y="362"/>
                    <a:pt x="895" y="363"/>
                  </a:cubicBezTo>
                  <a:cubicBezTo>
                    <a:pt x="894" y="364"/>
                    <a:pt x="894" y="365"/>
                    <a:pt x="893" y="366"/>
                  </a:cubicBezTo>
                  <a:cubicBezTo>
                    <a:pt x="893" y="367"/>
                    <a:pt x="892" y="368"/>
                    <a:pt x="891" y="369"/>
                  </a:cubicBezTo>
                  <a:cubicBezTo>
                    <a:pt x="891" y="370"/>
                    <a:pt x="890" y="371"/>
                    <a:pt x="889" y="372"/>
                  </a:cubicBezTo>
                  <a:cubicBezTo>
                    <a:pt x="889" y="373"/>
                    <a:pt x="888" y="375"/>
                    <a:pt x="887" y="376"/>
                  </a:cubicBezTo>
                  <a:cubicBezTo>
                    <a:pt x="887" y="377"/>
                    <a:pt x="886" y="378"/>
                    <a:pt x="886" y="379"/>
                  </a:cubicBezTo>
                  <a:cubicBezTo>
                    <a:pt x="885" y="380"/>
                    <a:pt x="884" y="381"/>
                    <a:pt x="884" y="382"/>
                  </a:cubicBezTo>
                  <a:cubicBezTo>
                    <a:pt x="883" y="383"/>
                    <a:pt x="882" y="384"/>
                    <a:pt x="882" y="385"/>
                  </a:cubicBezTo>
                  <a:cubicBezTo>
                    <a:pt x="881" y="386"/>
                    <a:pt x="880" y="387"/>
                    <a:pt x="880" y="388"/>
                  </a:cubicBezTo>
                  <a:cubicBezTo>
                    <a:pt x="879" y="389"/>
                    <a:pt x="879" y="390"/>
                    <a:pt x="878" y="391"/>
                  </a:cubicBezTo>
                  <a:cubicBezTo>
                    <a:pt x="877" y="392"/>
                    <a:pt x="877" y="393"/>
                    <a:pt x="876" y="394"/>
                  </a:cubicBezTo>
                  <a:cubicBezTo>
                    <a:pt x="875" y="395"/>
                    <a:pt x="875" y="396"/>
                    <a:pt x="874" y="397"/>
                  </a:cubicBezTo>
                  <a:cubicBezTo>
                    <a:pt x="873" y="398"/>
                    <a:pt x="873" y="399"/>
                    <a:pt x="872" y="400"/>
                  </a:cubicBezTo>
                  <a:cubicBezTo>
                    <a:pt x="872" y="401"/>
                    <a:pt x="871" y="402"/>
                    <a:pt x="870" y="403"/>
                  </a:cubicBezTo>
                  <a:cubicBezTo>
                    <a:pt x="870" y="404"/>
                    <a:pt x="869" y="405"/>
                    <a:pt x="868" y="406"/>
                  </a:cubicBezTo>
                  <a:cubicBezTo>
                    <a:pt x="868" y="407"/>
                    <a:pt x="867" y="408"/>
                    <a:pt x="866" y="409"/>
                  </a:cubicBezTo>
                  <a:cubicBezTo>
                    <a:pt x="866" y="411"/>
                    <a:pt x="865" y="412"/>
                    <a:pt x="865" y="413"/>
                  </a:cubicBezTo>
                  <a:cubicBezTo>
                    <a:pt x="864" y="414"/>
                    <a:pt x="863" y="415"/>
                    <a:pt x="863" y="416"/>
                  </a:cubicBezTo>
                  <a:cubicBezTo>
                    <a:pt x="862" y="416"/>
                    <a:pt x="862" y="417"/>
                    <a:pt x="862" y="417"/>
                  </a:cubicBezTo>
                  <a:cubicBezTo>
                    <a:pt x="861" y="417"/>
                    <a:pt x="861" y="418"/>
                    <a:pt x="861" y="418"/>
                  </a:cubicBezTo>
                  <a:cubicBezTo>
                    <a:pt x="861" y="418"/>
                    <a:pt x="861" y="418"/>
                    <a:pt x="861" y="419"/>
                  </a:cubicBezTo>
                  <a:cubicBezTo>
                    <a:pt x="860" y="419"/>
                    <a:pt x="860" y="420"/>
                    <a:pt x="860" y="420"/>
                  </a:cubicBezTo>
                  <a:cubicBezTo>
                    <a:pt x="859" y="421"/>
                    <a:pt x="858" y="422"/>
                    <a:pt x="858" y="423"/>
                  </a:cubicBezTo>
                  <a:cubicBezTo>
                    <a:pt x="857" y="424"/>
                    <a:pt x="856" y="426"/>
                    <a:pt x="856" y="427"/>
                  </a:cubicBezTo>
                  <a:cubicBezTo>
                    <a:pt x="855" y="428"/>
                    <a:pt x="855" y="429"/>
                    <a:pt x="854" y="430"/>
                  </a:cubicBezTo>
                  <a:cubicBezTo>
                    <a:pt x="853" y="431"/>
                    <a:pt x="853" y="432"/>
                    <a:pt x="852" y="433"/>
                  </a:cubicBezTo>
                  <a:cubicBezTo>
                    <a:pt x="851" y="434"/>
                    <a:pt x="851" y="435"/>
                    <a:pt x="850" y="436"/>
                  </a:cubicBezTo>
                  <a:cubicBezTo>
                    <a:pt x="849" y="437"/>
                    <a:pt x="849" y="438"/>
                    <a:pt x="848" y="439"/>
                  </a:cubicBezTo>
                  <a:cubicBezTo>
                    <a:pt x="848" y="440"/>
                    <a:pt x="847" y="441"/>
                    <a:pt x="846" y="442"/>
                  </a:cubicBezTo>
                  <a:cubicBezTo>
                    <a:pt x="846" y="443"/>
                    <a:pt x="845" y="444"/>
                    <a:pt x="844" y="445"/>
                  </a:cubicBezTo>
                  <a:cubicBezTo>
                    <a:pt x="844" y="446"/>
                    <a:pt x="843" y="447"/>
                    <a:pt x="842" y="448"/>
                  </a:cubicBezTo>
                  <a:cubicBezTo>
                    <a:pt x="842" y="449"/>
                    <a:pt x="841" y="450"/>
                    <a:pt x="841" y="451"/>
                  </a:cubicBezTo>
                  <a:cubicBezTo>
                    <a:pt x="840" y="452"/>
                    <a:pt x="839" y="453"/>
                    <a:pt x="839" y="454"/>
                  </a:cubicBezTo>
                  <a:cubicBezTo>
                    <a:pt x="838" y="455"/>
                    <a:pt x="837" y="456"/>
                    <a:pt x="837" y="457"/>
                  </a:cubicBezTo>
                  <a:cubicBezTo>
                    <a:pt x="836" y="458"/>
                    <a:pt x="835" y="459"/>
                    <a:pt x="835" y="460"/>
                  </a:cubicBezTo>
                  <a:cubicBezTo>
                    <a:pt x="834" y="461"/>
                    <a:pt x="833" y="462"/>
                    <a:pt x="833" y="464"/>
                  </a:cubicBezTo>
                  <a:cubicBezTo>
                    <a:pt x="832" y="465"/>
                    <a:pt x="832" y="466"/>
                    <a:pt x="831" y="467"/>
                  </a:cubicBezTo>
                  <a:cubicBezTo>
                    <a:pt x="830" y="468"/>
                    <a:pt x="830" y="469"/>
                    <a:pt x="829" y="470"/>
                  </a:cubicBezTo>
                  <a:cubicBezTo>
                    <a:pt x="828" y="471"/>
                    <a:pt x="828" y="472"/>
                    <a:pt x="827" y="473"/>
                  </a:cubicBezTo>
                  <a:cubicBezTo>
                    <a:pt x="826" y="474"/>
                    <a:pt x="826" y="475"/>
                    <a:pt x="825" y="476"/>
                  </a:cubicBezTo>
                  <a:cubicBezTo>
                    <a:pt x="825" y="477"/>
                    <a:pt x="824" y="478"/>
                    <a:pt x="823" y="479"/>
                  </a:cubicBezTo>
                  <a:cubicBezTo>
                    <a:pt x="823" y="480"/>
                    <a:pt x="822" y="481"/>
                    <a:pt x="821" y="482"/>
                  </a:cubicBezTo>
                  <a:cubicBezTo>
                    <a:pt x="821" y="483"/>
                    <a:pt x="820" y="484"/>
                    <a:pt x="819" y="485"/>
                  </a:cubicBezTo>
                  <a:cubicBezTo>
                    <a:pt x="819" y="486"/>
                    <a:pt x="818" y="487"/>
                    <a:pt x="818" y="488"/>
                  </a:cubicBezTo>
                  <a:cubicBezTo>
                    <a:pt x="817" y="489"/>
                    <a:pt x="816" y="490"/>
                    <a:pt x="816" y="491"/>
                  </a:cubicBezTo>
                  <a:cubicBezTo>
                    <a:pt x="815" y="492"/>
                    <a:pt x="814" y="493"/>
                    <a:pt x="814" y="494"/>
                  </a:cubicBezTo>
                  <a:cubicBezTo>
                    <a:pt x="813" y="495"/>
                    <a:pt x="812" y="496"/>
                    <a:pt x="812" y="497"/>
                  </a:cubicBezTo>
                  <a:cubicBezTo>
                    <a:pt x="811" y="498"/>
                    <a:pt x="810" y="499"/>
                    <a:pt x="810" y="500"/>
                  </a:cubicBezTo>
                  <a:cubicBezTo>
                    <a:pt x="809" y="501"/>
                    <a:pt x="809" y="502"/>
                    <a:pt x="808" y="504"/>
                  </a:cubicBezTo>
                  <a:cubicBezTo>
                    <a:pt x="807" y="505"/>
                    <a:pt x="807" y="506"/>
                    <a:pt x="806" y="507"/>
                  </a:cubicBezTo>
                  <a:cubicBezTo>
                    <a:pt x="805" y="508"/>
                    <a:pt x="805" y="509"/>
                    <a:pt x="804" y="510"/>
                  </a:cubicBezTo>
                  <a:cubicBezTo>
                    <a:pt x="803" y="511"/>
                    <a:pt x="803" y="512"/>
                    <a:pt x="802" y="513"/>
                  </a:cubicBezTo>
                  <a:cubicBezTo>
                    <a:pt x="801" y="514"/>
                    <a:pt x="801" y="515"/>
                    <a:pt x="800" y="516"/>
                  </a:cubicBezTo>
                  <a:cubicBezTo>
                    <a:pt x="800" y="517"/>
                    <a:pt x="799" y="518"/>
                    <a:pt x="798" y="519"/>
                  </a:cubicBezTo>
                  <a:cubicBezTo>
                    <a:pt x="798" y="520"/>
                    <a:pt x="797" y="521"/>
                    <a:pt x="796" y="522"/>
                  </a:cubicBezTo>
                  <a:cubicBezTo>
                    <a:pt x="796" y="523"/>
                    <a:pt x="795" y="524"/>
                    <a:pt x="794" y="525"/>
                  </a:cubicBezTo>
                  <a:cubicBezTo>
                    <a:pt x="794" y="526"/>
                    <a:pt x="793" y="527"/>
                    <a:pt x="793" y="528"/>
                  </a:cubicBezTo>
                  <a:cubicBezTo>
                    <a:pt x="792" y="529"/>
                    <a:pt x="791" y="530"/>
                    <a:pt x="791" y="531"/>
                  </a:cubicBezTo>
                  <a:cubicBezTo>
                    <a:pt x="790" y="532"/>
                    <a:pt x="789" y="533"/>
                    <a:pt x="789" y="534"/>
                  </a:cubicBezTo>
                  <a:cubicBezTo>
                    <a:pt x="788" y="535"/>
                    <a:pt x="787" y="536"/>
                    <a:pt x="787" y="537"/>
                  </a:cubicBezTo>
                  <a:cubicBezTo>
                    <a:pt x="786" y="538"/>
                    <a:pt x="785" y="539"/>
                    <a:pt x="785" y="541"/>
                  </a:cubicBezTo>
                  <a:cubicBezTo>
                    <a:pt x="785" y="541"/>
                    <a:pt x="784" y="541"/>
                    <a:pt x="784" y="542"/>
                  </a:cubicBezTo>
                  <a:cubicBezTo>
                    <a:pt x="783" y="543"/>
                    <a:pt x="783" y="544"/>
                    <a:pt x="782" y="545"/>
                  </a:cubicBezTo>
                  <a:cubicBezTo>
                    <a:pt x="781" y="546"/>
                    <a:pt x="781" y="547"/>
                    <a:pt x="780" y="548"/>
                  </a:cubicBezTo>
                  <a:cubicBezTo>
                    <a:pt x="779" y="549"/>
                    <a:pt x="779" y="550"/>
                    <a:pt x="778" y="551"/>
                  </a:cubicBezTo>
                  <a:cubicBezTo>
                    <a:pt x="778" y="552"/>
                    <a:pt x="777" y="553"/>
                    <a:pt x="776" y="554"/>
                  </a:cubicBezTo>
                  <a:cubicBezTo>
                    <a:pt x="776" y="555"/>
                    <a:pt x="775" y="556"/>
                    <a:pt x="774" y="557"/>
                  </a:cubicBezTo>
                  <a:cubicBezTo>
                    <a:pt x="774" y="558"/>
                    <a:pt x="773" y="559"/>
                    <a:pt x="772" y="560"/>
                  </a:cubicBezTo>
                  <a:cubicBezTo>
                    <a:pt x="772" y="561"/>
                    <a:pt x="771" y="562"/>
                    <a:pt x="771" y="563"/>
                  </a:cubicBezTo>
                  <a:cubicBezTo>
                    <a:pt x="770" y="564"/>
                    <a:pt x="769" y="565"/>
                    <a:pt x="769" y="566"/>
                  </a:cubicBezTo>
                  <a:cubicBezTo>
                    <a:pt x="768" y="567"/>
                    <a:pt x="767" y="568"/>
                    <a:pt x="767" y="569"/>
                  </a:cubicBezTo>
                  <a:cubicBezTo>
                    <a:pt x="766" y="570"/>
                    <a:pt x="765" y="571"/>
                    <a:pt x="765" y="573"/>
                  </a:cubicBezTo>
                  <a:cubicBezTo>
                    <a:pt x="764" y="574"/>
                    <a:pt x="763" y="575"/>
                    <a:pt x="763" y="576"/>
                  </a:cubicBezTo>
                  <a:cubicBezTo>
                    <a:pt x="762" y="577"/>
                    <a:pt x="762" y="578"/>
                    <a:pt x="761" y="579"/>
                  </a:cubicBezTo>
                  <a:cubicBezTo>
                    <a:pt x="760" y="580"/>
                    <a:pt x="760" y="581"/>
                    <a:pt x="759" y="582"/>
                  </a:cubicBezTo>
                  <a:cubicBezTo>
                    <a:pt x="758" y="583"/>
                    <a:pt x="758" y="584"/>
                    <a:pt x="757" y="585"/>
                  </a:cubicBezTo>
                  <a:cubicBezTo>
                    <a:pt x="756" y="586"/>
                    <a:pt x="756" y="587"/>
                    <a:pt x="755" y="588"/>
                  </a:cubicBezTo>
                  <a:cubicBezTo>
                    <a:pt x="754" y="589"/>
                    <a:pt x="754" y="590"/>
                    <a:pt x="753" y="591"/>
                  </a:cubicBezTo>
                  <a:cubicBezTo>
                    <a:pt x="753" y="592"/>
                    <a:pt x="752" y="593"/>
                    <a:pt x="751" y="594"/>
                  </a:cubicBezTo>
                  <a:cubicBezTo>
                    <a:pt x="751" y="595"/>
                    <a:pt x="750" y="596"/>
                    <a:pt x="749" y="597"/>
                  </a:cubicBezTo>
                  <a:cubicBezTo>
                    <a:pt x="749" y="598"/>
                    <a:pt x="748" y="599"/>
                    <a:pt x="747" y="600"/>
                  </a:cubicBezTo>
                  <a:cubicBezTo>
                    <a:pt x="747" y="601"/>
                    <a:pt x="746" y="602"/>
                    <a:pt x="746" y="603"/>
                  </a:cubicBezTo>
                  <a:cubicBezTo>
                    <a:pt x="745" y="604"/>
                    <a:pt x="744" y="605"/>
                    <a:pt x="744" y="606"/>
                  </a:cubicBezTo>
                  <a:cubicBezTo>
                    <a:pt x="743" y="607"/>
                    <a:pt x="742" y="608"/>
                    <a:pt x="742" y="609"/>
                  </a:cubicBezTo>
                  <a:cubicBezTo>
                    <a:pt x="741" y="610"/>
                    <a:pt x="740" y="611"/>
                    <a:pt x="740" y="613"/>
                  </a:cubicBezTo>
                  <a:cubicBezTo>
                    <a:pt x="739" y="614"/>
                    <a:pt x="738" y="615"/>
                    <a:pt x="738" y="616"/>
                  </a:cubicBezTo>
                  <a:cubicBezTo>
                    <a:pt x="737" y="617"/>
                    <a:pt x="736" y="618"/>
                    <a:pt x="736" y="619"/>
                  </a:cubicBezTo>
                  <a:cubicBezTo>
                    <a:pt x="735" y="620"/>
                    <a:pt x="735" y="621"/>
                    <a:pt x="734" y="622"/>
                  </a:cubicBezTo>
                  <a:cubicBezTo>
                    <a:pt x="733" y="623"/>
                    <a:pt x="733" y="624"/>
                    <a:pt x="732" y="625"/>
                  </a:cubicBezTo>
                  <a:cubicBezTo>
                    <a:pt x="731" y="626"/>
                    <a:pt x="731" y="627"/>
                    <a:pt x="730" y="628"/>
                  </a:cubicBezTo>
                  <a:cubicBezTo>
                    <a:pt x="729" y="629"/>
                    <a:pt x="729" y="630"/>
                    <a:pt x="728" y="631"/>
                  </a:cubicBezTo>
                  <a:cubicBezTo>
                    <a:pt x="727" y="632"/>
                    <a:pt x="727" y="633"/>
                    <a:pt x="726" y="634"/>
                  </a:cubicBezTo>
                  <a:cubicBezTo>
                    <a:pt x="726" y="635"/>
                    <a:pt x="725" y="636"/>
                    <a:pt x="724" y="637"/>
                  </a:cubicBezTo>
                  <a:cubicBezTo>
                    <a:pt x="724" y="638"/>
                    <a:pt x="723" y="639"/>
                    <a:pt x="722" y="640"/>
                  </a:cubicBezTo>
                  <a:cubicBezTo>
                    <a:pt x="722" y="641"/>
                    <a:pt x="721" y="642"/>
                    <a:pt x="720" y="643"/>
                  </a:cubicBezTo>
                  <a:cubicBezTo>
                    <a:pt x="720" y="644"/>
                    <a:pt x="719" y="645"/>
                    <a:pt x="718" y="646"/>
                  </a:cubicBezTo>
                  <a:cubicBezTo>
                    <a:pt x="718" y="647"/>
                    <a:pt x="717" y="648"/>
                    <a:pt x="717" y="649"/>
                  </a:cubicBezTo>
                  <a:cubicBezTo>
                    <a:pt x="716" y="650"/>
                    <a:pt x="715" y="651"/>
                    <a:pt x="715" y="653"/>
                  </a:cubicBezTo>
                  <a:cubicBezTo>
                    <a:pt x="714" y="654"/>
                    <a:pt x="713" y="655"/>
                    <a:pt x="713" y="656"/>
                  </a:cubicBezTo>
                  <a:cubicBezTo>
                    <a:pt x="712" y="657"/>
                    <a:pt x="711" y="658"/>
                    <a:pt x="711" y="659"/>
                  </a:cubicBezTo>
                  <a:cubicBezTo>
                    <a:pt x="710" y="660"/>
                    <a:pt x="709" y="661"/>
                    <a:pt x="709" y="662"/>
                  </a:cubicBezTo>
                  <a:cubicBezTo>
                    <a:pt x="708" y="663"/>
                    <a:pt x="707" y="664"/>
                    <a:pt x="707" y="665"/>
                  </a:cubicBezTo>
                  <a:cubicBezTo>
                    <a:pt x="706" y="666"/>
                    <a:pt x="706" y="667"/>
                    <a:pt x="705" y="668"/>
                  </a:cubicBezTo>
                  <a:cubicBezTo>
                    <a:pt x="704" y="669"/>
                    <a:pt x="704" y="670"/>
                    <a:pt x="703" y="671"/>
                  </a:cubicBezTo>
                  <a:cubicBezTo>
                    <a:pt x="702" y="672"/>
                    <a:pt x="702" y="673"/>
                    <a:pt x="701" y="674"/>
                  </a:cubicBezTo>
                  <a:cubicBezTo>
                    <a:pt x="700" y="675"/>
                    <a:pt x="700" y="676"/>
                    <a:pt x="699" y="677"/>
                  </a:cubicBezTo>
                  <a:cubicBezTo>
                    <a:pt x="698" y="678"/>
                    <a:pt x="698" y="679"/>
                    <a:pt x="697" y="680"/>
                  </a:cubicBezTo>
                  <a:cubicBezTo>
                    <a:pt x="697" y="681"/>
                    <a:pt x="696" y="682"/>
                    <a:pt x="695" y="683"/>
                  </a:cubicBezTo>
                  <a:cubicBezTo>
                    <a:pt x="695" y="684"/>
                    <a:pt x="694" y="685"/>
                    <a:pt x="693" y="686"/>
                  </a:cubicBezTo>
                  <a:cubicBezTo>
                    <a:pt x="693" y="687"/>
                    <a:pt x="693" y="687"/>
                    <a:pt x="693" y="687"/>
                  </a:cubicBezTo>
                  <a:cubicBezTo>
                    <a:pt x="693" y="687"/>
                    <a:pt x="692" y="688"/>
                    <a:pt x="692" y="688"/>
                  </a:cubicBezTo>
                  <a:cubicBezTo>
                    <a:pt x="692" y="688"/>
                    <a:pt x="692" y="689"/>
                    <a:pt x="691" y="689"/>
                  </a:cubicBezTo>
                  <a:cubicBezTo>
                    <a:pt x="691" y="690"/>
                    <a:pt x="691" y="690"/>
                    <a:pt x="691" y="690"/>
                  </a:cubicBezTo>
                  <a:cubicBezTo>
                    <a:pt x="690" y="691"/>
                    <a:pt x="690" y="692"/>
                    <a:pt x="689" y="693"/>
                  </a:cubicBezTo>
                  <a:cubicBezTo>
                    <a:pt x="688" y="694"/>
                    <a:pt x="688" y="695"/>
                    <a:pt x="687" y="696"/>
                  </a:cubicBezTo>
                  <a:cubicBezTo>
                    <a:pt x="686" y="697"/>
                    <a:pt x="686" y="698"/>
                    <a:pt x="685" y="699"/>
                  </a:cubicBezTo>
                  <a:cubicBezTo>
                    <a:pt x="684" y="700"/>
                    <a:pt x="684" y="701"/>
                    <a:pt x="683" y="702"/>
                  </a:cubicBezTo>
                  <a:cubicBezTo>
                    <a:pt x="682" y="703"/>
                    <a:pt x="682" y="705"/>
                    <a:pt x="681" y="706"/>
                  </a:cubicBezTo>
                  <a:cubicBezTo>
                    <a:pt x="681" y="707"/>
                    <a:pt x="680" y="708"/>
                    <a:pt x="679" y="709"/>
                  </a:cubicBezTo>
                  <a:cubicBezTo>
                    <a:pt x="679" y="710"/>
                    <a:pt x="678" y="711"/>
                    <a:pt x="677" y="712"/>
                  </a:cubicBezTo>
                  <a:cubicBezTo>
                    <a:pt x="677" y="713"/>
                    <a:pt x="676" y="714"/>
                    <a:pt x="675" y="715"/>
                  </a:cubicBezTo>
                  <a:cubicBezTo>
                    <a:pt x="668" y="726"/>
                    <a:pt x="663" y="739"/>
                    <a:pt x="663" y="753"/>
                  </a:cubicBezTo>
                  <a:cubicBezTo>
                    <a:pt x="663" y="790"/>
                    <a:pt x="694" y="821"/>
                    <a:pt x="731" y="821"/>
                  </a:cubicBezTo>
                  <a:cubicBezTo>
                    <a:pt x="757" y="821"/>
                    <a:pt x="780" y="805"/>
                    <a:pt x="791" y="783"/>
                  </a:cubicBezTo>
                  <a:cubicBezTo>
                    <a:pt x="792" y="782"/>
                    <a:pt x="792" y="781"/>
                    <a:pt x="793" y="780"/>
                  </a:cubicBezTo>
                  <a:cubicBezTo>
                    <a:pt x="794" y="779"/>
                    <a:pt x="794" y="778"/>
                    <a:pt x="795" y="777"/>
                  </a:cubicBezTo>
                  <a:cubicBezTo>
                    <a:pt x="795" y="776"/>
                    <a:pt x="796" y="775"/>
                    <a:pt x="796" y="774"/>
                  </a:cubicBezTo>
                  <a:cubicBezTo>
                    <a:pt x="797" y="773"/>
                    <a:pt x="797" y="772"/>
                    <a:pt x="798" y="771"/>
                  </a:cubicBezTo>
                  <a:cubicBezTo>
                    <a:pt x="798" y="770"/>
                    <a:pt x="799" y="769"/>
                    <a:pt x="800" y="768"/>
                  </a:cubicBezTo>
                  <a:cubicBezTo>
                    <a:pt x="800" y="767"/>
                    <a:pt x="801" y="765"/>
                    <a:pt x="801" y="764"/>
                  </a:cubicBezTo>
                  <a:cubicBezTo>
                    <a:pt x="802" y="763"/>
                    <a:pt x="802" y="762"/>
                    <a:pt x="803" y="761"/>
                  </a:cubicBezTo>
                  <a:cubicBezTo>
                    <a:pt x="803" y="760"/>
                    <a:pt x="804" y="759"/>
                    <a:pt x="805" y="758"/>
                  </a:cubicBezTo>
                  <a:cubicBezTo>
                    <a:pt x="805" y="757"/>
                    <a:pt x="806" y="756"/>
                    <a:pt x="806" y="755"/>
                  </a:cubicBezTo>
                  <a:cubicBezTo>
                    <a:pt x="807" y="754"/>
                    <a:pt x="807" y="753"/>
                    <a:pt x="808" y="752"/>
                  </a:cubicBezTo>
                  <a:cubicBezTo>
                    <a:pt x="808" y="751"/>
                    <a:pt x="809" y="750"/>
                    <a:pt x="809" y="749"/>
                  </a:cubicBezTo>
                  <a:cubicBezTo>
                    <a:pt x="810" y="748"/>
                    <a:pt x="811" y="747"/>
                    <a:pt x="811" y="746"/>
                  </a:cubicBezTo>
                  <a:cubicBezTo>
                    <a:pt x="812" y="745"/>
                    <a:pt x="812" y="744"/>
                    <a:pt x="813" y="743"/>
                  </a:cubicBezTo>
                  <a:cubicBezTo>
                    <a:pt x="813" y="742"/>
                    <a:pt x="814" y="740"/>
                    <a:pt x="814" y="739"/>
                  </a:cubicBezTo>
                  <a:cubicBezTo>
                    <a:pt x="815" y="738"/>
                    <a:pt x="816" y="737"/>
                    <a:pt x="816" y="736"/>
                  </a:cubicBezTo>
                  <a:cubicBezTo>
                    <a:pt x="817" y="735"/>
                    <a:pt x="817" y="734"/>
                    <a:pt x="818" y="733"/>
                  </a:cubicBezTo>
                  <a:cubicBezTo>
                    <a:pt x="818" y="732"/>
                    <a:pt x="819" y="731"/>
                    <a:pt x="819" y="730"/>
                  </a:cubicBezTo>
                  <a:cubicBezTo>
                    <a:pt x="820" y="729"/>
                    <a:pt x="820" y="728"/>
                    <a:pt x="821" y="727"/>
                  </a:cubicBezTo>
                  <a:cubicBezTo>
                    <a:pt x="822" y="726"/>
                    <a:pt x="822" y="725"/>
                    <a:pt x="823" y="724"/>
                  </a:cubicBezTo>
                  <a:cubicBezTo>
                    <a:pt x="823" y="723"/>
                    <a:pt x="824" y="722"/>
                    <a:pt x="824" y="721"/>
                  </a:cubicBezTo>
                  <a:cubicBezTo>
                    <a:pt x="825" y="719"/>
                    <a:pt x="826" y="717"/>
                    <a:pt x="827" y="715"/>
                  </a:cubicBezTo>
                  <a:cubicBezTo>
                    <a:pt x="828" y="714"/>
                    <a:pt x="828" y="713"/>
                    <a:pt x="829" y="712"/>
                  </a:cubicBezTo>
                  <a:cubicBezTo>
                    <a:pt x="829" y="711"/>
                    <a:pt x="830" y="710"/>
                    <a:pt x="831" y="709"/>
                  </a:cubicBezTo>
                  <a:cubicBezTo>
                    <a:pt x="831" y="708"/>
                    <a:pt x="832" y="707"/>
                    <a:pt x="832" y="706"/>
                  </a:cubicBezTo>
                  <a:cubicBezTo>
                    <a:pt x="833" y="705"/>
                    <a:pt x="833" y="704"/>
                    <a:pt x="834" y="703"/>
                  </a:cubicBezTo>
                  <a:cubicBezTo>
                    <a:pt x="834" y="702"/>
                    <a:pt x="835" y="701"/>
                    <a:pt x="835" y="699"/>
                  </a:cubicBezTo>
                  <a:cubicBezTo>
                    <a:pt x="836" y="698"/>
                    <a:pt x="837" y="697"/>
                    <a:pt x="837" y="696"/>
                  </a:cubicBezTo>
                  <a:cubicBezTo>
                    <a:pt x="838" y="695"/>
                    <a:pt x="838" y="694"/>
                    <a:pt x="839" y="693"/>
                  </a:cubicBezTo>
                  <a:cubicBezTo>
                    <a:pt x="839" y="692"/>
                    <a:pt x="840" y="691"/>
                    <a:pt x="840" y="690"/>
                  </a:cubicBezTo>
                  <a:cubicBezTo>
                    <a:pt x="841" y="689"/>
                    <a:pt x="842" y="688"/>
                    <a:pt x="842" y="687"/>
                  </a:cubicBezTo>
                  <a:cubicBezTo>
                    <a:pt x="843" y="686"/>
                    <a:pt x="843" y="685"/>
                    <a:pt x="844" y="684"/>
                  </a:cubicBezTo>
                  <a:cubicBezTo>
                    <a:pt x="844" y="683"/>
                    <a:pt x="845" y="682"/>
                    <a:pt x="845" y="681"/>
                  </a:cubicBezTo>
                  <a:cubicBezTo>
                    <a:pt x="846" y="680"/>
                    <a:pt x="846" y="679"/>
                    <a:pt x="847" y="678"/>
                  </a:cubicBezTo>
                  <a:cubicBezTo>
                    <a:pt x="848" y="677"/>
                    <a:pt x="848" y="676"/>
                    <a:pt x="849" y="675"/>
                  </a:cubicBezTo>
                  <a:cubicBezTo>
                    <a:pt x="849" y="674"/>
                    <a:pt x="850" y="672"/>
                    <a:pt x="850" y="671"/>
                  </a:cubicBezTo>
                  <a:cubicBezTo>
                    <a:pt x="851" y="670"/>
                    <a:pt x="851" y="669"/>
                    <a:pt x="852" y="668"/>
                  </a:cubicBezTo>
                  <a:cubicBezTo>
                    <a:pt x="853" y="667"/>
                    <a:pt x="853" y="666"/>
                    <a:pt x="854" y="665"/>
                  </a:cubicBezTo>
                  <a:cubicBezTo>
                    <a:pt x="854" y="664"/>
                    <a:pt x="855" y="663"/>
                    <a:pt x="855" y="662"/>
                  </a:cubicBezTo>
                  <a:cubicBezTo>
                    <a:pt x="856" y="661"/>
                    <a:pt x="856" y="660"/>
                    <a:pt x="857" y="659"/>
                  </a:cubicBezTo>
                  <a:cubicBezTo>
                    <a:pt x="857" y="658"/>
                    <a:pt x="858" y="657"/>
                    <a:pt x="859" y="656"/>
                  </a:cubicBezTo>
                  <a:cubicBezTo>
                    <a:pt x="859" y="655"/>
                    <a:pt x="860" y="654"/>
                    <a:pt x="860" y="653"/>
                  </a:cubicBezTo>
                  <a:cubicBezTo>
                    <a:pt x="861" y="652"/>
                    <a:pt x="861" y="651"/>
                    <a:pt x="862" y="650"/>
                  </a:cubicBezTo>
                  <a:cubicBezTo>
                    <a:pt x="862" y="649"/>
                    <a:pt x="863" y="648"/>
                    <a:pt x="864" y="646"/>
                  </a:cubicBezTo>
                  <a:cubicBezTo>
                    <a:pt x="864" y="645"/>
                    <a:pt x="865" y="644"/>
                    <a:pt x="865" y="643"/>
                  </a:cubicBezTo>
                  <a:cubicBezTo>
                    <a:pt x="866" y="642"/>
                    <a:pt x="866" y="641"/>
                    <a:pt x="867" y="640"/>
                  </a:cubicBezTo>
                  <a:cubicBezTo>
                    <a:pt x="867" y="639"/>
                    <a:pt x="868" y="638"/>
                    <a:pt x="868" y="637"/>
                  </a:cubicBezTo>
                  <a:cubicBezTo>
                    <a:pt x="869" y="636"/>
                    <a:pt x="870" y="635"/>
                    <a:pt x="870" y="634"/>
                  </a:cubicBezTo>
                  <a:cubicBezTo>
                    <a:pt x="871" y="633"/>
                    <a:pt x="871" y="632"/>
                    <a:pt x="872" y="631"/>
                  </a:cubicBezTo>
                  <a:cubicBezTo>
                    <a:pt x="872" y="630"/>
                    <a:pt x="873" y="629"/>
                    <a:pt x="873" y="628"/>
                  </a:cubicBezTo>
                  <a:cubicBezTo>
                    <a:pt x="874" y="627"/>
                    <a:pt x="875" y="626"/>
                    <a:pt x="875" y="625"/>
                  </a:cubicBezTo>
                  <a:cubicBezTo>
                    <a:pt x="876" y="624"/>
                    <a:pt x="876" y="623"/>
                    <a:pt x="877" y="622"/>
                  </a:cubicBezTo>
                  <a:cubicBezTo>
                    <a:pt x="877" y="620"/>
                    <a:pt x="878" y="619"/>
                    <a:pt x="878" y="618"/>
                  </a:cubicBezTo>
                  <a:cubicBezTo>
                    <a:pt x="879" y="617"/>
                    <a:pt x="880" y="616"/>
                    <a:pt x="880" y="615"/>
                  </a:cubicBezTo>
                  <a:cubicBezTo>
                    <a:pt x="881" y="614"/>
                    <a:pt x="881" y="613"/>
                    <a:pt x="882" y="612"/>
                  </a:cubicBezTo>
                  <a:cubicBezTo>
                    <a:pt x="882" y="611"/>
                    <a:pt x="883" y="610"/>
                    <a:pt x="883" y="609"/>
                  </a:cubicBezTo>
                  <a:cubicBezTo>
                    <a:pt x="884" y="608"/>
                    <a:pt x="885" y="607"/>
                    <a:pt x="885" y="606"/>
                  </a:cubicBezTo>
                  <a:cubicBezTo>
                    <a:pt x="886" y="605"/>
                    <a:pt x="886" y="604"/>
                    <a:pt x="887" y="603"/>
                  </a:cubicBezTo>
                  <a:cubicBezTo>
                    <a:pt x="887" y="602"/>
                    <a:pt x="888" y="601"/>
                    <a:pt x="888" y="600"/>
                  </a:cubicBezTo>
                  <a:cubicBezTo>
                    <a:pt x="889" y="599"/>
                    <a:pt x="889" y="598"/>
                    <a:pt x="890" y="597"/>
                  </a:cubicBezTo>
                  <a:cubicBezTo>
                    <a:pt x="891" y="596"/>
                    <a:pt x="891" y="594"/>
                    <a:pt x="892" y="593"/>
                  </a:cubicBezTo>
                  <a:cubicBezTo>
                    <a:pt x="892" y="592"/>
                    <a:pt x="893" y="591"/>
                    <a:pt x="893" y="590"/>
                  </a:cubicBezTo>
                  <a:cubicBezTo>
                    <a:pt x="894" y="589"/>
                    <a:pt x="894" y="588"/>
                    <a:pt x="895" y="587"/>
                  </a:cubicBezTo>
                  <a:cubicBezTo>
                    <a:pt x="896" y="586"/>
                    <a:pt x="896" y="585"/>
                    <a:pt x="897" y="584"/>
                  </a:cubicBezTo>
                  <a:cubicBezTo>
                    <a:pt x="897" y="583"/>
                    <a:pt x="898" y="582"/>
                    <a:pt x="898" y="581"/>
                  </a:cubicBezTo>
                  <a:cubicBezTo>
                    <a:pt x="899" y="580"/>
                    <a:pt x="899" y="579"/>
                    <a:pt x="900" y="578"/>
                  </a:cubicBezTo>
                  <a:cubicBezTo>
                    <a:pt x="901" y="577"/>
                    <a:pt x="901" y="576"/>
                    <a:pt x="902" y="575"/>
                  </a:cubicBezTo>
                  <a:cubicBezTo>
                    <a:pt x="902" y="574"/>
                    <a:pt x="903" y="573"/>
                    <a:pt x="903" y="572"/>
                  </a:cubicBezTo>
                  <a:cubicBezTo>
                    <a:pt x="904" y="571"/>
                    <a:pt x="904" y="570"/>
                    <a:pt x="905" y="568"/>
                  </a:cubicBezTo>
                  <a:cubicBezTo>
                    <a:pt x="906" y="567"/>
                    <a:pt x="906" y="566"/>
                    <a:pt x="907" y="565"/>
                  </a:cubicBezTo>
                  <a:cubicBezTo>
                    <a:pt x="907" y="564"/>
                    <a:pt x="908" y="563"/>
                    <a:pt x="908" y="562"/>
                  </a:cubicBezTo>
                  <a:cubicBezTo>
                    <a:pt x="909" y="561"/>
                    <a:pt x="910" y="559"/>
                    <a:pt x="911" y="557"/>
                  </a:cubicBezTo>
                  <a:cubicBezTo>
                    <a:pt x="912" y="556"/>
                    <a:pt x="912" y="555"/>
                    <a:pt x="913" y="554"/>
                  </a:cubicBezTo>
                  <a:cubicBezTo>
                    <a:pt x="913" y="553"/>
                    <a:pt x="914" y="552"/>
                    <a:pt x="914" y="551"/>
                  </a:cubicBezTo>
                  <a:cubicBezTo>
                    <a:pt x="915" y="550"/>
                    <a:pt x="915" y="549"/>
                    <a:pt x="916" y="548"/>
                  </a:cubicBezTo>
                  <a:cubicBezTo>
                    <a:pt x="917" y="547"/>
                    <a:pt x="917" y="546"/>
                    <a:pt x="918" y="545"/>
                  </a:cubicBezTo>
                  <a:cubicBezTo>
                    <a:pt x="918" y="544"/>
                    <a:pt x="919" y="543"/>
                    <a:pt x="919" y="542"/>
                  </a:cubicBezTo>
                  <a:cubicBezTo>
                    <a:pt x="920" y="541"/>
                    <a:pt x="920" y="540"/>
                    <a:pt x="921" y="538"/>
                  </a:cubicBezTo>
                  <a:cubicBezTo>
                    <a:pt x="921" y="537"/>
                    <a:pt x="922" y="536"/>
                    <a:pt x="923" y="535"/>
                  </a:cubicBezTo>
                  <a:cubicBezTo>
                    <a:pt x="923" y="534"/>
                    <a:pt x="924" y="533"/>
                    <a:pt x="924" y="532"/>
                  </a:cubicBezTo>
                  <a:cubicBezTo>
                    <a:pt x="925" y="531"/>
                    <a:pt x="925" y="530"/>
                    <a:pt x="926" y="529"/>
                  </a:cubicBezTo>
                  <a:cubicBezTo>
                    <a:pt x="926" y="528"/>
                    <a:pt x="927" y="527"/>
                    <a:pt x="928" y="526"/>
                  </a:cubicBezTo>
                  <a:cubicBezTo>
                    <a:pt x="928" y="525"/>
                    <a:pt x="929" y="524"/>
                    <a:pt x="929" y="523"/>
                  </a:cubicBezTo>
                  <a:cubicBezTo>
                    <a:pt x="930" y="522"/>
                    <a:pt x="930" y="521"/>
                    <a:pt x="931" y="520"/>
                  </a:cubicBezTo>
                  <a:cubicBezTo>
                    <a:pt x="931" y="519"/>
                    <a:pt x="932" y="518"/>
                    <a:pt x="933" y="517"/>
                  </a:cubicBezTo>
                  <a:cubicBezTo>
                    <a:pt x="933" y="516"/>
                    <a:pt x="934" y="515"/>
                    <a:pt x="934" y="514"/>
                  </a:cubicBezTo>
                  <a:cubicBezTo>
                    <a:pt x="935" y="513"/>
                    <a:pt x="935" y="512"/>
                    <a:pt x="936" y="510"/>
                  </a:cubicBezTo>
                  <a:cubicBezTo>
                    <a:pt x="936" y="509"/>
                    <a:pt x="937" y="508"/>
                    <a:pt x="938" y="507"/>
                  </a:cubicBezTo>
                  <a:cubicBezTo>
                    <a:pt x="938" y="506"/>
                    <a:pt x="939" y="505"/>
                    <a:pt x="939" y="504"/>
                  </a:cubicBezTo>
                  <a:cubicBezTo>
                    <a:pt x="940" y="503"/>
                    <a:pt x="940" y="502"/>
                    <a:pt x="941" y="501"/>
                  </a:cubicBezTo>
                  <a:cubicBezTo>
                    <a:pt x="941" y="500"/>
                    <a:pt x="942" y="499"/>
                    <a:pt x="943" y="498"/>
                  </a:cubicBezTo>
                  <a:cubicBezTo>
                    <a:pt x="943" y="497"/>
                    <a:pt x="944" y="496"/>
                    <a:pt x="944" y="495"/>
                  </a:cubicBezTo>
                  <a:cubicBezTo>
                    <a:pt x="945" y="494"/>
                    <a:pt x="945" y="493"/>
                    <a:pt x="946" y="492"/>
                  </a:cubicBezTo>
                  <a:cubicBezTo>
                    <a:pt x="946" y="491"/>
                    <a:pt x="947" y="490"/>
                    <a:pt x="948" y="489"/>
                  </a:cubicBezTo>
                  <a:cubicBezTo>
                    <a:pt x="948" y="488"/>
                    <a:pt x="949" y="487"/>
                    <a:pt x="949" y="486"/>
                  </a:cubicBezTo>
                  <a:cubicBezTo>
                    <a:pt x="950" y="485"/>
                    <a:pt x="950" y="484"/>
                    <a:pt x="951" y="482"/>
                  </a:cubicBezTo>
                  <a:cubicBezTo>
                    <a:pt x="951" y="481"/>
                    <a:pt x="952" y="480"/>
                    <a:pt x="953" y="479"/>
                  </a:cubicBezTo>
                  <a:cubicBezTo>
                    <a:pt x="953" y="478"/>
                    <a:pt x="954" y="477"/>
                    <a:pt x="954" y="476"/>
                  </a:cubicBezTo>
                  <a:cubicBezTo>
                    <a:pt x="955" y="475"/>
                    <a:pt x="955" y="474"/>
                    <a:pt x="956" y="473"/>
                  </a:cubicBezTo>
                  <a:cubicBezTo>
                    <a:pt x="956" y="472"/>
                    <a:pt x="957" y="471"/>
                    <a:pt x="958" y="470"/>
                  </a:cubicBezTo>
                  <a:cubicBezTo>
                    <a:pt x="958" y="469"/>
                    <a:pt x="959" y="468"/>
                    <a:pt x="959" y="467"/>
                  </a:cubicBezTo>
                  <a:cubicBezTo>
                    <a:pt x="960" y="466"/>
                    <a:pt x="960" y="465"/>
                    <a:pt x="961" y="464"/>
                  </a:cubicBezTo>
                  <a:cubicBezTo>
                    <a:pt x="961" y="463"/>
                    <a:pt x="962" y="462"/>
                    <a:pt x="963" y="461"/>
                  </a:cubicBezTo>
                  <a:cubicBezTo>
                    <a:pt x="963" y="460"/>
                    <a:pt x="964" y="459"/>
                    <a:pt x="964" y="458"/>
                  </a:cubicBezTo>
                  <a:cubicBezTo>
                    <a:pt x="965" y="457"/>
                    <a:pt x="965" y="455"/>
                    <a:pt x="966" y="454"/>
                  </a:cubicBezTo>
                  <a:cubicBezTo>
                    <a:pt x="966" y="453"/>
                    <a:pt x="967" y="452"/>
                    <a:pt x="968" y="451"/>
                  </a:cubicBezTo>
                  <a:cubicBezTo>
                    <a:pt x="968" y="450"/>
                    <a:pt x="969" y="449"/>
                    <a:pt x="969" y="448"/>
                  </a:cubicBezTo>
                  <a:cubicBezTo>
                    <a:pt x="970" y="447"/>
                    <a:pt x="970" y="446"/>
                    <a:pt x="971" y="445"/>
                  </a:cubicBezTo>
                  <a:cubicBezTo>
                    <a:pt x="972" y="444"/>
                    <a:pt x="972" y="443"/>
                    <a:pt x="973" y="442"/>
                  </a:cubicBezTo>
                  <a:cubicBezTo>
                    <a:pt x="973" y="441"/>
                    <a:pt x="974" y="440"/>
                    <a:pt x="974" y="439"/>
                  </a:cubicBezTo>
                  <a:cubicBezTo>
                    <a:pt x="975" y="438"/>
                    <a:pt x="975" y="437"/>
                    <a:pt x="976" y="436"/>
                  </a:cubicBezTo>
                  <a:cubicBezTo>
                    <a:pt x="977" y="435"/>
                    <a:pt x="977" y="434"/>
                    <a:pt x="978" y="433"/>
                  </a:cubicBezTo>
                  <a:cubicBezTo>
                    <a:pt x="978" y="432"/>
                    <a:pt x="979" y="430"/>
                    <a:pt x="979" y="429"/>
                  </a:cubicBezTo>
                  <a:cubicBezTo>
                    <a:pt x="980" y="428"/>
                    <a:pt x="981" y="426"/>
                    <a:pt x="982" y="425"/>
                  </a:cubicBezTo>
                  <a:cubicBezTo>
                    <a:pt x="982" y="424"/>
                    <a:pt x="983" y="423"/>
                    <a:pt x="983" y="422"/>
                  </a:cubicBezTo>
                  <a:cubicBezTo>
                    <a:pt x="984" y="421"/>
                    <a:pt x="985" y="420"/>
                    <a:pt x="985" y="419"/>
                  </a:cubicBezTo>
                  <a:cubicBezTo>
                    <a:pt x="986" y="418"/>
                    <a:pt x="986" y="417"/>
                    <a:pt x="987" y="415"/>
                  </a:cubicBezTo>
                  <a:cubicBezTo>
                    <a:pt x="987" y="414"/>
                    <a:pt x="988" y="413"/>
                    <a:pt x="988" y="412"/>
                  </a:cubicBezTo>
                  <a:cubicBezTo>
                    <a:pt x="989" y="411"/>
                    <a:pt x="990" y="410"/>
                    <a:pt x="990" y="409"/>
                  </a:cubicBezTo>
                  <a:cubicBezTo>
                    <a:pt x="991" y="408"/>
                    <a:pt x="991" y="407"/>
                    <a:pt x="992" y="406"/>
                  </a:cubicBezTo>
                  <a:cubicBezTo>
                    <a:pt x="992" y="405"/>
                    <a:pt x="993" y="404"/>
                    <a:pt x="994" y="403"/>
                  </a:cubicBezTo>
                  <a:cubicBezTo>
                    <a:pt x="994" y="402"/>
                    <a:pt x="995" y="401"/>
                    <a:pt x="995" y="400"/>
                  </a:cubicBezTo>
                  <a:cubicBezTo>
                    <a:pt x="996" y="399"/>
                    <a:pt x="996" y="398"/>
                    <a:pt x="997" y="397"/>
                  </a:cubicBezTo>
                  <a:cubicBezTo>
                    <a:pt x="997" y="396"/>
                    <a:pt x="998" y="395"/>
                    <a:pt x="999" y="394"/>
                  </a:cubicBezTo>
                  <a:cubicBezTo>
                    <a:pt x="999" y="393"/>
                    <a:pt x="1000" y="392"/>
                    <a:pt x="1000" y="391"/>
                  </a:cubicBezTo>
                  <a:cubicBezTo>
                    <a:pt x="1001" y="390"/>
                    <a:pt x="1001" y="389"/>
                    <a:pt x="1002" y="387"/>
                  </a:cubicBezTo>
                  <a:cubicBezTo>
                    <a:pt x="1002" y="386"/>
                    <a:pt x="1003" y="385"/>
                    <a:pt x="1004" y="384"/>
                  </a:cubicBezTo>
                  <a:cubicBezTo>
                    <a:pt x="1004" y="383"/>
                    <a:pt x="1005" y="382"/>
                    <a:pt x="1005" y="381"/>
                  </a:cubicBezTo>
                  <a:cubicBezTo>
                    <a:pt x="1006" y="380"/>
                    <a:pt x="1006" y="379"/>
                    <a:pt x="1007" y="378"/>
                  </a:cubicBezTo>
                  <a:cubicBezTo>
                    <a:pt x="1008" y="377"/>
                    <a:pt x="1008" y="376"/>
                    <a:pt x="1009" y="375"/>
                  </a:cubicBezTo>
                  <a:cubicBezTo>
                    <a:pt x="1009" y="374"/>
                    <a:pt x="1010" y="373"/>
                    <a:pt x="1010" y="372"/>
                  </a:cubicBezTo>
                  <a:cubicBezTo>
                    <a:pt x="1011" y="371"/>
                    <a:pt x="1011" y="370"/>
                    <a:pt x="1012" y="369"/>
                  </a:cubicBezTo>
                  <a:cubicBezTo>
                    <a:pt x="1013" y="368"/>
                    <a:pt x="1013" y="367"/>
                    <a:pt x="1014" y="366"/>
                  </a:cubicBezTo>
                  <a:cubicBezTo>
                    <a:pt x="1014" y="365"/>
                    <a:pt x="1015" y="364"/>
                    <a:pt x="1015" y="363"/>
                  </a:cubicBezTo>
                  <a:cubicBezTo>
                    <a:pt x="1016" y="362"/>
                    <a:pt x="1016" y="361"/>
                    <a:pt x="1017" y="360"/>
                  </a:cubicBezTo>
                  <a:cubicBezTo>
                    <a:pt x="1018" y="358"/>
                    <a:pt x="1018" y="357"/>
                    <a:pt x="1019" y="356"/>
                  </a:cubicBezTo>
                  <a:cubicBezTo>
                    <a:pt x="1019" y="355"/>
                    <a:pt x="1020" y="354"/>
                    <a:pt x="1020" y="353"/>
                  </a:cubicBezTo>
                  <a:cubicBezTo>
                    <a:pt x="1021" y="352"/>
                    <a:pt x="1022" y="351"/>
                    <a:pt x="1022" y="350"/>
                  </a:cubicBezTo>
                  <a:cubicBezTo>
                    <a:pt x="1023" y="349"/>
                    <a:pt x="1023" y="348"/>
                    <a:pt x="1024" y="347"/>
                  </a:cubicBezTo>
                  <a:cubicBezTo>
                    <a:pt x="1024" y="346"/>
                    <a:pt x="1025" y="345"/>
                    <a:pt x="1025" y="344"/>
                  </a:cubicBezTo>
                  <a:cubicBezTo>
                    <a:pt x="1026" y="343"/>
                    <a:pt x="1027" y="342"/>
                    <a:pt x="1027" y="341"/>
                  </a:cubicBezTo>
                  <a:cubicBezTo>
                    <a:pt x="1028" y="340"/>
                    <a:pt x="1028" y="339"/>
                    <a:pt x="1029" y="338"/>
                  </a:cubicBezTo>
                  <a:cubicBezTo>
                    <a:pt x="1029" y="337"/>
                    <a:pt x="1030" y="336"/>
                    <a:pt x="1030" y="335"/>
                  </a:cubicBezTo>
                  <a:cubicBezTo>
                    <a:pt x="1031" y="334"/>
                    <a:pt x="1032" y="333"/>
                    <a:pt x="1032" y="332"/>
                  </a:cubicBezTo>
                  <a:cubicBezTo>
                    <a:pt x="1033" y="331"/>
                    <a:pt x="1033" y="329"/>
                    <a:pt x="1034" y="328"/>
                  </a:cubicBezTo>
                  <a:cubicBezTo>
                    <a:pt x="1034" y="327"/>
                    <a:pt x="1035" y="326"/>
                    <a:pt x="1036" y="325"/>
                  </a:cubicBezTo>
                  <a:cubicBezTo>
                    <a:pt x="1036" y="324"/>
                    <a:pt x="1037" y="323"/>
                    <a:pt x="1037" y="322"/>
                  </a:cubicBezTo>
                  <a:cubicBezTo>
                    <a:pt x="1038" y="321"/>
                    <a:pt x="1038" y="320"/>
                    <a:pt x="1039" y="319"/>
                  </a:cubicBezTo>
                  <a:cubicBezTo>
                    <a:pt x="1040" y="318"/>
                    <a:pt x="1040" y="317"/>
                    <a:pt x="1041" y="316"/>
                  </a:cubicBezTo>
                  <a:cubicBezTo>
                    <a:pt x="1041" y="315"/>
                    <a:pt x="1042" y="313"/>
                    <a:pt x="1043" y="312"/>
                  </a:cubicBezTo>
                  <a:cubicBezTo>
                    <a:pt x="1044" y="311"/>
                    <a:pt x="1044" y="309"/>
                    <a:pt x="1045" y="308"/>
                  </a:cubicBezTo>
                  <a:cubicBezTo>
                    <a:pt x="1045" y="307"/>
                    <a:pt x="1046" y="306"/>
                    <a:pt x="1046" y="305"/>
                  </a:cubicBezTo>
                  <a:cubicBezTo>
                    <a:pt x="1047" y="304"/>
                    <a:pt x="1048" y="303"/>
                    <a:pt x="1048" y="302"/>
                  </a:cubicBezTo>
                  <a:cubicBezTo>
                    <a:pt x="1049" y="301"/>
                    <a:pt x="1049" y="300"/>
                    <a:pt x="1050" y="299"/>
                  </a:cubicBezTo>
                  <a:cubicBezTo>
                    <a:pt x="1050" y="298"/>
                    <a:pt x="1051" y="297"/>
                    <a:pt x="1051" y="296"/>
                  </a:cubicBezTo>
                  <a:cubicBezTo>
                    <a:pt x="1052" y="295"/>
                    <a:pt x="1053" y="294"/>
                    <a:pt x="1053" y="293"/>
                  </a:cubicBezTo>
                  <a:cubicBezTo>
                    <a:pt x="1054" y="292"/>
                    <a:pt x="1054" y="291"/>
                    <a:pt x="1055" y="290"/>
                  </a:cubicBezTo>
                  <a:cubicBezTo>
                    <a:pt x="1055" y="289"/>
                    <a:pt x="1056" y="288"/>
                    <a:pt x="1057" y="287"/>
                  </a:cubicBezTo>
                  <a:cubicBezTo>
                    <a:pt x="1057" y="286"/>
                    <a:pt x="1058" y="285"/>
                    <a:pt x="1058" y="284"/>
                  </a:cubicBezTo>
                  <a:cubicBezTo>
                    <a:pt x="1059" y="283"/>
                    <a:pt x="1059" y="282"/>
                    <a:pt x="1060" y="280"/>
                  </a:cubicBezTo>
                  <a:cubicBezTo>
                    <a:pt x="1060" y="279"/>
                    <a:pt x="1061" y="278"/>
                    <a:pt x="1062" y="277"/>
                  </a:cubicBezTo>
                  <a:cubicBezTo>
                    <a:pt x="1062" y="276"/>
                    <a:pt x="1063" y="275"/>
                    <a:pt x="1063" y="274"/>
                  </a:cubicBezTo>
                  <a:cubicBezTo>
                    <a:pt x="1064" y="273"/>
                    <a:pt x="1064" y="272"/>
                    <a:pt x="1065" y="271"/>
                  </a:cubicBezTo>
                  <a:cubicBezTo>
                    <a:pt x="1066" y="270"/>
                    <a:pt x="1066" y="269"/>
                    <a:pt x="1067" y="268"/>
                  </a:cubicBezTo>
                  <a:cubicBezTo>
                    <a:pt x="1067" y="267"/>
                    <a:pt x="1068" y="266"/>
                    <a:pt x="1068" y="265"/>
                  </a:cubicBezTo>
                  <a:cubicBezTo>
                    <a:pt x="1069" y="264"/>
                    <a:pt x="1070" y="263"/>
                    <a:pt x="1070" y="262"/>
                  </a:cubicBezTo>
                  <a:cubicBezTo>
                    <a:pt x="1071" y="261"/>
                    <a:pt x="1071" y="260"/>
                    <a:pt x="1072" y="259"/>
                  </a:cubicBezTo>
                  <a:cubicBezTo>
                    <a:pt x="1072" y="258"/>
                    <a:pt x="1073" y="257"/>
                    <a:pt x="1073" y="256"/>
                  </a:cubicBezTo>
                  <a:cubicBezTo>
                    <a:pt x="1074" y="255"/>
                    <a:pt x="1075" y="254"/>
                    <a:pt x="1075" y="253"/>
                  </a:cubicBezTo>
                  <a:cubicBezTo>
                    <a:pt x="1076" y="252"/>
                    <a:pt x="1076" y="251"/>
                    <a:pt x="1077" y="249"/>
                  </a:cubicBezTo>
                  <a:cubicBezTo>
                    <a:pt x="1077" y="248"/>
                    <a:pt x="1078" y="247"/>
                    <a:pt x="1079" y="246"/>
                  </a:cubicBezTo>
                  <a:cubicBezTo>
                    <a:pt x="1079" y="245"/>
                    <a:pt x="1080" y="244"/>
                    <a:pt x="1080" y="243"/>
                  </a:cubicBezTo>
                  <a:cubicBezTo>
                    <a:pt x="1081" y="242"/>
                    <a:pt x="1081" y="241"/>
                    <a:pt x="1082" y="240"/>
                  </a:cubicBezTo>
                  <a:cubicBezTo>
                    <a:pt x="1083" y="239"/>
                    <a:pt x="1083" y="238"/>
                    <a:pt x="1084" y="237"/>
                  </a:cubicBezTo>
                  <a:cubicBezTo>
                    <a:pt x="1084" y="236"/>
                    <a:pt x="1085" y="235"/>
                    <a:pt x="1085" y="234"/>
                  </a:cubicBezTo>
                  <a:cubicBezTo>
                    <a:pt x="1086" y="233"/>
                    <a:pt x="1087" y="232"/>
                    <a:pt x="1087" y="231"/>
                  </a:cubicBezTo>
                  <a:cubicBezTo>
                    <a:pt x="1088" y="230"/>
                    <a:pt x="1088" y="229"/>
                    <a:pt x="1089" y="228"/>
                  </a:cubicBezTo>
                  <a:cubicBezTo>
                    <a:pt x="1089" y="227"/>
                    <a:pt x="1090" y="226"/>
                    <a:pt x="1090" y="225"/>
                  </a:cubicBezTo>
                  <a:cubicBezTo>
                    <a:pt x="1091" y="224"/>
                    <a:pt x="1092" y="223"/>
                    <a:pt x="1092" y="222"/>
                  </a:cubicBezTo>
                  <a:cubicBezTo>
                    <a:pt x="1093" y="221"/>
                    <a:pt x="1093" y="219"/>
                    <a:pt x="1094" y="218"/>
                  </a:cubicBezTo>
                  <a:cubicBezTo>
                    <a:pt x="1094" y="217"/>
                    <a:pt x="1095" y="216"/>
                    <a:pt x="1096" y="215"/>
                  </a:cubicBezTo>
                  <a:cubicBezTo>
                    <a:pt x="1096" y="214"/>
                    <a:pt x="1097" y="213"/>
                    <a:pt x="1098" y="211"/>
                  </a:cubicBezTo>
                  <a:cubicBezTo>
                    <a:pt x="1098" y="211"/>
                    <a:pt x="1098" y="211"/>
                    <a:pt x="1098" y="211"/>
                  </a:cubicBezTo>
                  <a:cubicBezTo>
                    <a:pt x="1098" y="210"/>
                    <a:pt x="1099" y="209"/>
                    <a:pt x="1100" y="208"/>
                  </a:cubicBezTo>
                  <a:cubicBezTo>
                    <a:pt x="1100" y="208"/>
                    <a:pt x="1100" y="208"/>
                    <a:pt x="1100" y="208"/>
                  </a:cubicBezTo>
                  <a:cubicBezTo>
                    <a:pt x="1100" y="207"/>
                    <a:pt x="1101" y="206"/>
                    <a:pt x="1101" y="205"/>
                  </a:cubicBezTo>
                  <a:cubicBezTo>
                    <a:pt x="1101" y="205"/>
                    <a:pt x="1101" y="205"/>
                    <a:pt x="1101" y="205"/>
                  </a:cubicBezTo>
                  <a:cubicBezTo>
                    <a:pt x="1102" y="204"/>
                    <a:pt x="1102" y="203"/>
                    <a:pt x="1103" y="202"/>
                  </a:cubicBezTo>
                  <a:cubicBezTo>
                    <a:pt x="1103" y="202"/>
                    <a:pt x="1103" y="202"/>
                    <a:pt x="1103" y="202"/>
                  </a:cubicBezTo>
                  <a:cubicBezTo>
                    <a:pt x="1104" y="201"/>
                    <a:pt x="1104" y="200"/>
                    <a:pt x="1105" y="199"/>
                  </a:cubicBezTo>
                  <a:cubicBezTo>
                    <a:pt x="1105" y="199"/>
                    <a:pt x="1105" y="199"/>
                    <a:pt x="1105" y="199"/>
                  </a:cubicBezTo>
                  <a:cubicBezTo>
                    <a:pt x="1105" y="198"/>
                    <a:pt x="1106" y="197"/>
                    <a:pt x="1106" y="196"/>
                  </a:cubicBezTo>
                  <a:cubicBezTo>
                    <a:pt x="1106" y="196"/>
                    <a:pt x="1106" y="196"/>
                    <a:pt x="1106" y="196"/>
                  </a:cubicBezTo>
                  <a:cubicBezTo>
                    <a:pt x="1107" y="195"/>
                    <a:pt x="1107" y="194"/>
                    <a:pt x="1108" y="193"/>
                  </a:cubicBezTo>
                  <a:cubicBezTo>
                    <a:pt x="1108" y="193"/>
                    <a:pt x="1108" y="193"/>
                    <a:pt x="1108" y="192"/>
                  </a:cubicBezTo>
                  <a:cubicBezTo>
                    <a:pt x="1109" y="192"/>
                    <a:pt x="1109" y="191"/>
                    <a:pt x="1109" y="190"/>
                  </a:cubicBezTo>
                  <a:cubicBezTo>
                    <a:pt x="1110" y="190"/>
                    <a:pt x="1110" y="190"/>
                    <a:pt x="1110" y="189"/>
                  </a:cubicBezTo>
                  <a:cubicBezTo>
                    <a:pt x="1110" y="189"/>
                    <a:pt x="1111" y="188"/>
                    <a:pt x="1111" y="187"/>
                  </a:cubicBezTo>
                  <a:cubicBezTo>
                    <a:pt x="1111" y="187"/>
                    <a:pt x="1111" y="187"/>
                    <a:pt x="1112" y="186"/>
                  </a:cubicBezTo>
                  <a:cubicBezTo>
                    <a:pt x="1112" y="186"/>
                    <a:pt x="1112" y="185"/>
                    <a:pt x="1113" y="184"/>
                  </a:cubicBezTo>
                  <a:cubicBezTo>
                    <a:pt x="1113" y="184"/>
                    <a:pt x="1113" y="183"/>
                    <a:pt x="1113" y="183"/>
                  </a:cubicBezTo>
                  <a:cubicBezTo>
                    <a:pt x="1114" y="182"/>
                    <a:pt x="1114" y="182"/>
                    <a:pt x="1114" y="181"/>
                  </a:cubicBezTo>
                  <a:cubicBezTo>
                    <a:pt x="1115" y="181"/>
                    <a:pt x="1115" y="180"/>
                    <a:pt x="1115" y="180"/>
                  </a:cubicBezTo>
                  <a:cubicBezTo>
                    <a:pt x="1115" y="179"/>
                    <a:pt x="1116" y="179"/>
                    <a:pt x="1116" y="178"/>
                  </a:cubicBezTo>
                  <a:cubicBezTo>
                    <a:pt x="1116" y="178"/>
                    <a:pt x="1116" y="177"/>
                    <a:pt x="1117" y="177"/>
                  </a:cubicBezTo>
                  <a:cubicBezTo>
                    <a:pt x="1117" y="176"/>
                    <a:pt x="1117" y="176"/>
                    <a:pt x="1118" y="175"/>
                  </a:cubicBezTo>
                  <a:cubicBezTo>
                    <a:pt x="1118" y="175"/>
                    <a:pt x="1118" y="174"/>
                    <a:pt x="1118" y="174"/>
                  </a:cubicBezTo>
                  <a:cubicBezTo>
                    <a:pt x="1119" y="173"/>
                    <a:pt x="1119" y="173"/>
                    <a:pt x="1119" y="172"/>
                  </a:cubicBezTo>
                  <a:cubicBezTo>
                    <a:pt x="1120" y="172"/>
                    <a:pt x="1120" y="171"/>
                    <a:pt x="1120" y="171"/>
                  </a:cubicBezTo>
                  <a:cubicBezTo>
                    <a:pt x="1120" y="170"/>
                    <a:pt x="1121" y="170"/>
                    <a:pt x="1121" y="169"/>
                  </a:cubicBezTo>
                  <a:cubicBezTo>
                    <a:pt x="1121" y="169"/>
                    <a:pt x="1122" y="168"/>
                    <a:pt x="1122" y="168"/>
                  </a:cubicBezTo>
                  <a:cubicBezTo>
                    <a:pt x="1122" y="167"/>
                    <a:pt x="1122" y="167"/>
                    <a:pt x="1123" y="166"/>
                  </a:cubicBezTo>
                  <a:cubicBezTo>
                    <a:pt x="1123" y="166"/>
                    <a:pt x="1123" y="165"/>
                    <a:pt x="1124" y="165"/>
                  </a:cubicBezTo>
                  <a:cubicBezTo>
                    <a:pt x="1124" y="164"/>
                    <a:pt x="1124" y="164"/>
                    <a:pt x="1124" y="163"/>
                  </a:cubicBezTo>
                  <a:cubicBezTo>
                    <a:pt x="1125" y="163"/>
                    <a:pt x="1125" y="162"/>
                    <a:pt x="1125" y="161"/>
                  </a:cubicBezTo>
                  <a:cubicBezTo>
                    <a:pt x="1125" y="161"/>
                    <a:pt x="1126" y="161"/>
                    <a:pt x="1126" y="160"/>
                  </a:cubicBezTo>
                  <a:cubicBezTo>
                    <a:pt x="1126" y="160"/>
                    <a:pt x="1127" y="159"/>
                    <a:pt x="1127" y="158"/>
                  </a:cubicBezTo>
                  <a:cubicBezTo>
                    <a:pt x="1127" y="158"/>
                    <a:pt x="1127" y="158"/>
                    <a:pt x="1128" y="157"/>
                  </a:cubicBezTo>
                  <a:cubicBezTo>
                    <a:pt x="1128" y="157"/>
                    <a:pt x="1128" y="156"/>
                    <a:pt x="1129" y="155"/>
                  </a:cubicBezTo>
                  <a:cubicBezTo>
                    <a:pt x="1129" y="155"/>
                    <a:pt x="1129" y="155"/>
                    <a:pt x="1129" y="154"/>
                  </a:cubicBezTo>
                  <a:cubicBezTo>
                    <a:pt x="1130" y="154"/>
                    <a:pt x="1130" y="153"/>
                    <a:pt x="1130" y="152"/>
                  </a:cubicBezTo>
                  <a:cubicBezTo>
                    <a:pt x="1131" y="152"/>
                    <a:pt x="1131" y="152"/>
                    <a:pt x="1131" y="151"/>
                  </a:cubicBezTo>
                  <a:cubicBezTo>
                    <a:pt x="1144" y="129"/>
                    <a:pt x="1136" y="102"/>
                    <a:pt x="1114" y="8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85" name="Group 184"/>
          <p:cNvGrpSpPr>
            <a:grpSpLocks noChangeAspect="1"/>
          </p:cNvGrpSpPr>
          <p:nvPr/>
        </p:nvGrpSpPr>
        <p:grpSpPr>
          <a:xfrm>
            <a:off x="448232" y="2115460"/>
            <a:ext cx="543647" cy="544149"/>
            <a:chOff x="5273801" y="2606040"/>
            <a:chExt cx="1644396" cy="1645920"/>
          </a:xfrm>
        </p:grpSpPr>
        <p:sp>
          <p:nvSpPr>
            <p:cNvPr id="186" name="AutoShape 23">
              <a:extLst>
                <a:ext uri="{FF2B5EF4-FFF2-40B4-BE49-F238E27FC236}">
                  <a16:creationId xmlns:a16="http://schemas.microsoft.com/office/drawing/2014/main" id="{21145B1E-CDCB-4DD6-B1E9-AD669D7521DE}"/>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187" name="Group 186"/>
            <p:cNvGrpSpPr/>
            <p:nvPr/>
          </p:nvGrpSpPr>
          <p:grpSpPr>
            <a:xfrm>
              <a:off x="5343905" y="2928366"/>
              <a:ext cx="1505712" cy="995553"/>
              <a:chOff x="5343905" y="2928366"/>
              <a:chExt cx="1505712" cy="995553"/>
            </a:xfrm>
          </p:grpSpPr>
          <p:sp>
            <p:nvSpPr>
              <p:cNvPr id="188" name="Freeform 25">
                <a:extLst>
                  <a:ext uri="{FF2B5EF4-FFF2-40B4-BE49-F238E27FC236}">
                    <a16:creationId xmlns:a16="http://schemas.microsoft.com/office/drawing/2014/main" id="{9F947C49-F917-4AD1-B35C-097F99CCE4E2}"/>
                  </a:ext>
                </a:extLst>
              </p:cNvPr>
              <p:cNvSpPr>
                <a:spLocks noEditPoints="1"/>
              </p:cNvSpPr>
              <p:nvPr/>
            </p:nvSpPr>
            <p:spPr bwMode="auto">
              <a:xfrm>
                <a:off x="5696330" y="2928366"/>
                <a:ext cx="1153287" cy="654177"/>
              </a:xfrm>
              <a:custGeom>
                <a:avLst/>
                <a:gdLst>
                  <a:gd name="T0" fmla="*/ 1610 w 1616"/>
                  <a:gd name="T1" fmla="*/ 362 h 916"/>
                  <a:gd name="T2" fmla="*/ 1552 w 1616"/>
                  <a:gd name="T3" fmla="*/ 327 h 916"/>
                  <a:gd name="T4" fmla="*/ 1530 w 1616"/>
                  <a:gd name="T5" fmla="*/ 261 h 916"/>
                  <a:gd name="T6" fmla="*/ 1495 w 1616"/>
                  <a:gd name="T7" fmla="*/ 196 h 916"/>
                  <a:gd name="T8" fmla="*/ 1508 w 1616"/>
                  <a:gd name="T9" fmla="*/ 130 h 916"/>
                  <a:gd name="T10" fmla="*/ 1369 w 1616"/>
                  <a:gd name="T11" fmla="*/ 28 h 916"/>
                  <a:gd name="T12" fmla="*/ 1309 w 1616"/>
                  <a:gd name="T13" fmla="*/ 62 h 916"/>
                  <a:gd name="T14" fmla="*/ 1178 w 1616"/>
                  <a:gd name="T15" fmla="*/ 47 h 916"/>
                  <a:gd name="T16" fmla="*/ 1127 w 1616"/>
                  <a:gd name="T17" fmla="*/ 0 h 916"/>
                  <a:gd name="T18" fmla="*/ 1043 w 1616"/>
                  <a:gd name="T19" fmla="*/ 26 h 916"/>
                  <a:gd name="T20" fmla="*/ 967 w 1616"/>
                  <a:gd name="T21" fmla="*/ 69 h 916"/>
                  <a:gd name="T22" fmla="*/ 967 w 1616"/>
                  <a:gd name="T23" fmla="*/ 140 h 916"/>
                  <a:gd name="T24" fmla="*/ 886 w 1616"/>
                  <a:gd name="T25" fmla="*/ 246 h 916"/>
                  <a:gd name="T26" fmla="*/ 821 w 1616"/>
                  <a:gd name="T27" fmla="*/ 267 h 916"/>
                  <a:gd name="T28" fmla="*/ 798 w 1616"/>
                  <a:gd name="T29" fmla="*/ 441 h 916"/>
                  <a:gd name="T30" fmla="*/ 856 w 1616"/>
                  <a:gd name="T31" fmla="*/ 475 h 916"/>
                  <a:gd name="T32" fmla="*/ 879 w 1616"/>
                  <a:gd name="T33" fmla="*/ 546 h 916"/>
                  <a:gd name="T34" fmla="*/ 912 w 1616"/>
                  <a:gd name="T35" fmla="*/ 607 h 916"/>
                  <a:gd name="T36" fmla="*/ 896 w 1616"/>
                  <a:gd name="T37" fmla="*/ 673 h 916"/>
                  <a:gd name="T38" fmla="*/ 1031 w 1616"/>
                  <a:gd name="T39" fmla="*/ 777 h 916"/>
                  <a:gd name="T40" fmla="*/ 1089 w 1616"/>
                  <a:gd name="T41" fmla="*/ 743 h 916"/>
                  <a:gd name="T42" fmla="*/ 1236 w 1616"/>
                  <a:gd name="T43" fmla="*/ 762 h 916"/>
                  <a:gd name="T44" fmla="*/ 1287 w 1616"/>
                  <a:gd name="T45" fmla="*/ 808 h 916"/>
                  <a:gd name="T46" fmla="*/ 1366 w 1616"/>
                  <a:gd name="T47" fmla="*/ 783 h 916"/>
                  <a:gd name="T48" fmla="*/ 1440 w 1616"/>
                  <a:gd name="T49" fmla="*/ 741 h 916"/>
                  <a:gd name="T50" fmla="*/ 1440 w 1616"/>
                  <a:gd name="T51" fmla="*/ 673 h 916"/>
                  <a:gd name="T52" fmla="*/ 1528 w 1616"/>
                  <a:gd name="T53" fmla="*/ 552 h 916"/>
                  <a:gd name="T54" fmla="*/ 1591 w 1616"/>
                  <a:gd name="T55" fmla="*/ 532 h 916"/>
                  <a:gd name="T56" fmla="*/ 1610 w 1616"/>
                  <a:gd name="T57" fmla="*/ 362 h 916"/>
                  <a:gd name="T58" fmla="*/ 1276 w 1616"/>
                  <a:gd name="T59" fmla="*/ 569 h 916"/>
                  <a:gd name="T60" fmla="*/ 1041 w 1616"/>
                  <a:gd name="T61" fmla="*/ 475 h 916"/>
                  <a:gd name="T62" fmla="*/ 1133 w 1616"/>
                  <a:gd name="T63" fmla="*/ 239 h 916"/>
                  <a:gd name="T64" fmla="*/ 1367 w 1616"/>
                  <a:gd name="T65" fmla="*/ 333 h 916"/>
                  <a:gd name="T66" fmla="*/ 1276 w 1616"/>
                  <a:gd name="T67" fmla="*/ 569 h 916"/>
                  <a:gd name="T68" fmla="*/ 187 w 1616"/>
                  <a:gd name="T69" fmla="*/ 916 h 916"/>
                  <a:gd name="T70" fmla="*/ 0 w 1616"/>
                  <a:gd name="T71" fmla="*/ 729 h 916"/>
                  <a:gd name="T72" fmla="*/ 187 w 1616"/>
                  <a:gd name="T73" fmla="*/ 541 h 916"/>
                  <a:gd name="T74" fmla="*/ 375 w 1616"/>
                  <a:gd name="T75" fmla="*/ 729 h 916"/>
                  <a:gd name="T76" fmla="*/ 187 w 1616"/>
                  <a:gd name="T77"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6" h="916">
                    <a:moveTo>
                      <a:pt x="1610" y="362"/>
                    </a:moveTo>
                    <a:cubicBezTo>
                      <a:pt x="1552" y="327"/>
                      <a:pt x="1552" y="327"/>
                      <a:pt x="1552" y="327"/>
                    </a:cubicBezTo>
                    <a:cubicBezTo>
                      <a:pt x="1547" y="305"/>
                      <a:pt x="1539" y="283"/>
                      <a:pt x="1530" y="261"/>
                    </a:cubicBezTo>
                    <a:cubicBezTo>
                      <a:pt x="1521" y="239"/>
                      <a:pt x="1508" y="217"/>
                      <a:pt x="1495" y="196"/>
                    </a:cubicBezTo>
                    <a:cubicBezTo>
                      <a:pt x="1508" y="130"/>
                      <a:pt x="1508" y="130"/>
                      <a:pt x="1508" y="130"/>
                    </a:cubicBezTo>
                    <a:cubicBezTo>
                      <a:pt x="1470" y="87"/>
                      <a:pt x="1421" y="51"/>
                      <a:pt x="1369" y="28"/>
                    </a:cubicBezTo>
                    <a:cubicBezTo>
                      <a:pt x="1309" y="62"/>
                      <a:pt x="1309" y="62"/>
                      <a:pt x="1309" y="62"/>
                    </a:cubicBezTo>
                    <a:cubicBezTo>
                      <a:pt x="1266" y="48"/>
                      <a:pt x="1223" y="43"/>
                      <a:pt x="1178" y="47"/>
                    </a:cubicBezTo>
                    <a:cubicBezTo>
                      <a:pt x="1127" y="0"/>
                      <a:pt x="1127" y="0"/>
                      <a:pt x="1127" y="0"/>
                    </a:cubicBezTo>
                    <a:cubicBezTo>
                      <a:pt x="1099" y="6"/>
                      <a:pt x="1071" y="13"/>
                      <a:pt x="1043" y="26"/>
                    </a:cubicBezTo>
                    <a:cubicBezTo>
                      <a:pt x="1016" y="38"/>
                      <a:pt x="989" y="53"/>
                      <a:pt x="967" y="69"/>
                    </a:cubicBezTo>
                    <a:cubicBezTo>
                      <a:pt x="967" y="140"/>
                      <a:pt x="967" y="140"/>
                      <a:pt x="967" y="140"/>
                    </a:cubicBezTo>
                    <a:cubicBezTo>
                      <a:pt x="933" y="171"/>
                      <a:pt x="905" y="206"/>
                      <a:pt x="886" y="246"/>
                    </a:cubicBezTo>
                    <a:cubicBezTo>
                      <a:pt x="821" y="267"/>
                      <a:pt x="821" y="267"/>
                      <a:pt x="821" y="267"/>
                    </a:cubicBezTo>
                    <a:cubicBezTo>
                      <a:pt x="801" y="321"/>
                      <a:pt x="794" y="380"/>
                      <a:pt x="798" y="441"/>
                    </a:cubicBezTo>
                    <a:cubicBezTo>
                      <a:pt x="856" y="475"/>
                      <a:pt x="856" y="475"/>
                      <a:pt x="856" y="475"/>
                    </a:cubicBezTo>
                    <a:cubicBezTo>
                      <a:pt x="861" y="498"/>
                      <a:pt x="868" y="523"/>
                      <a:pt x="879" y="546"/>
                    </a:cubicBezTo>
                    <a:cubicBezTo>
                      <a:pt x="889" y="567"/>
                      <a:pt x="899" y="588"/>
                      <a:pt x="912" y="607"/>
                    </a:cubicBezTo>
                    <a:cubicBezTo>
                      <a:pt x="896" y="673"/>
                      <a:pt x="896" y="673"/>
                      <a:pt x="896" y="673"/>
                    </a:cubicBezTo>
                    <a:cubicBezTo>
                      <a:pt x="934" y="718"/>
                      <a:pt x="980" y="752"/>
                      <a:pt x="1031" y="777"/>
                    </a:cubicBezTo>
                    <a:cubicBezTo>
                      <a:pt x="1089" y="743"/>
                      <a:pt x="1089" y="743"/>
                      <a:pt x="1089" y="743"/>
                    </a:cubicBezTo>
                    <a:cubicBezTo>
                      <a:pt x="1136" y="760"/>
                      <a:pt x="1185" y="766"/>
                      <a:pt x="1236" y="762"/>
                    </a:cubicBezTo>
                    <a:cubicBezTo>
                      <a:pt x="1287" y="808"/>
                      <a:pt x="1287" y="808"/>
                      <a:pt x="1287" y="808"/>
                    </a:cubicBezTo>
                    <a:cubicBezTo>
                      <a:pt x="1312" y="802"/>
                      <a:pt x="1340" y="794"/>
                      <a:pt x="1366" y="783"/>
                    </a:cubicBezTo>
                    <a:cubicBezTo>
                      <a:pt x="1392" y="771"/>
                      <a:pt x="1416" y="757"/>
                      <a:pt x="1440" y="741"/>
                    </a:cubicBezTo>
                    <a:cubicBezTo>
                      <a:pt x="1440" y="673"/>
                      <a:pt x="1440" y="673"/>
                      <a:pt x="1440" y="673"/>
                    </a:cubicBezTo>
                    <a:cubicBezTo>
                      <a:pt x="1477" y="639"/>
                      <a:pt x="1507" y="597"/>
                      <a:pt x="1528" y="552"/>
                    </a:cubicBezTo>
                    <a:cubicBezTo>
                      <a:pt x="1591" y="532"/>
                      <a:pt x="1591" y="532"/>
                      <a:pt x="1591" y="532"/>
                    </a:cubicBezTo>
                    <a:cubicBezTo>
                      <a:pt x="1610" y="479"/>
                      <a:pt x="1616" y="420"/>
                      <a:pt x="1610" y="362"/>
                    </a:cubicBezTo>
                    <a:close/>
                    <a:moveTo>
                      <a:pt x="1276" y="569"/>
                    </a:moveTo>
                    <a:cubicBezTo>
                      <a:pt x="1185" y="610"/>
                      <a:pt x="1080" y="566"/>
                      <a:pt x="1041" y="475"/>
                    </a:cubicBezTo>
                    <a:cubicBezTo>
                      <a:pt x="1002" y="383"/>
                      <a:pt x="1043" y="278"/>
                      <a:pt x="1133" y="239"/>
                    </a:cubicBezTo>
                    <a:cubicBezTo>
                      <a:pt x="1224" y="199"/>
                      <a:pt x="1330" y="242"/>
                      <a:pt x="1367" y="333"/>
                    </a:cubicBezTo>
                    <a:cubicBezTo>
                      <a:pt x="1407" y="424"/>
                      <a:pt x="1366" y="531"/>
                      <a:pt x="1276" y="569"/>
                    </a:cubicBezTo>
                    <a:close/>
                    <a:moveTo>
                      <a:pt x="187" y="916"/>
                    </a:moveTo>
                    <a:cubicBezTo>
                      <a:pt x="84" y="916"/>
                      <a:pt x="0" y="832"/>
                      <a:pt x="0" y="729"/>
                    </a:cubicBezTo>
                    <a:cubicBezTo>
                      <a:pt x="0" y="625"/>
                      <a:pt x="84" y="541"/>
                      <a:pt x="187" y="541"/>
                    </a:cubicBezTo>
                    <a:cubicBezTo>
                      <a:pt x="291" y="541"/>
                      <a:pt x="375" y="625"/>
                      <a:pt x="375" y="729"/>
                    </a:cubicBezTo>
                    <a:cubicBezTo>
                      <a:pt x="375" y="832"/>
                      <a:pt x="291" y="916"/>
                      <a:pt x="187" y="9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89" name="Freeform 26">
                <a:extLst>
                  <a:ext uri="{FF2B5EF4-FFF2-40B4-BE49-F238E27FC236}">
                    <a16:creationId xmlns:a16="http://schemas.microsoft.com/office/drawing/2014/main" id="{E2588303-321C-498F-B014-B990AEEA72D5}"/>
                  </a:ext>
                </a:extLst>
              </p:cNvPr>
              <p:cNvSpPr>
                <a:spLocks noEditPoints="1"/>
              </p:cNvSpPr>
              <p:nvPr/>
            </p:nvSpPr>
            <p:spPr bwMode="auto">
              <a:xfrm>
                <a:off x="5343905" y="2961132"/>
                <a:ext cx="971931" cy="962787"/>
              </a:xfrm>
              <a:custGeom>
                <a:avLst/>
                <a:gdLst>
                  <a:gd name="T0" fmla="*/ 638 w 1362"/>
                  <a:gd name="T1" fmla="*/ 1242 h 1348"/>
                  <a:gd name="T2" fmla="*/ 448 w 1362"/>
                  <a:gd name="T3" fmla="*/ 1319 h 1348"/>
                  <a:gd name="T4" fmla="*/ 352 w 1362"/>
                  <a:gd name="T5" fmla="*/ 1146 h 1348"/>
                  <a:gd name="T6" fmla="*/ 141 w 1362"/>
                  <a:gd name="T7" fmla="*/ 1095 h 1348"/>
                  <a:gd name="T8" fmla="*/ 46 w 1362"/>
                  <a:gd name="T9" fmla="*/ 928 h 1348"/>
                  <a:gd name="T10" fmla="*/ 0 w 1362"/>
                  <a:gd name="T11" fmla="*/ 664 h 1348"/>
                  <a:gd name="T12" fmla="*/ 32 w 1362"/>
                  <a:gd name="T13" fmla="*/ 474 h 1348"/>
                  <a:gd name="T14" fmla="*/ 212 w 1362"/>
                  <a:gd name="T15" fmla="*/ 351 h 1348"/>
                  <a:gd name="T16" fmla="*/ 244 w 1362"/>
                  <a:gd name="T17" fmla="*/ 159 h 1348"/>
                  <a:gd name="T18" fmla="*/ 451 w 1362"/>
                  <a:gd name="T19" fmla="*/ 167 h 1348"/>
                  <a:gd name="T20" fmla="*/ 592 w 1362"/>
                  <a:gd name="T21" fmla="*/ 5 h 1348"/>
                  <a:gd name="T22" fmla="*/ 784 w 1362"/>
                  <a:gd name="T23" fmla="*/ 6 h 1348"/>
                  <a:gd name="T24" fmla="*/ 1036 w 1362"/>
                  <a:gd name="T25" fmla="*/ 98 h 1348"/>
                  <a:gd name="T26" fmla="*/ 1184 w 1362"/>
                  <a:gd name="T27" fmla="*/ 220 h 1348"/>
                  <a:gd name="T28" fmla="*/ 1206 w 1362"/>
                  <a:gd name="T29" fmla="*/ 440 h 1348"/>
                  <a:gd name="T30" fmla="*/ 1351 w 1362"/>
                  <a:gd name="T31" fmla="*/ 562 h 1348"/>
                  <a:gd name="T32" fmla="*/ 1262 w 1362"/>
                  <a:gd name="T33" fmla="*/ 724 h 1348"/>
                  <a:gd name="T34" fmla="*/ 1310 w 1362"/>
                  <a:gd name="T35" fmla="*/ 940 h 1348"/>
                  <a:gd name="T36" fmla="*/ 1213 w 1362"/>
                  <a:gd name="T37" fmla="*/ 1106 h 1348"/>
                  <a:gd name="T38" fmla="*/ 1008 w 1362"/>
                  <a:gd name="T39" fmla="*/ 1278 h 1348"/>
                  <a:gd name="T40" fmla="*/ 828 w 1362"/>
                  <a:gd name="T41" fmla="*/ 1345 h 1348"/>
                  <a:gd name="T42" fmla="*/ 830 w 1362"/>
                  <a:gd name="T43" fmla="*/ 1299 h 1348"/>
                  <a:gd name="T44" fmla="*/ 965 w 1362"/>
                  <a:gd name="T45" fmla="*/ 1122 h 1348"/>
                  <a:gd name="T46" fmla="*/ 1072 w 1362"/>
                  <a:gd name="T47" fmla="*/ 1038 h 1348"/>
                  <a:gd name="T48" fmla="*/ 1264 w 1362"/>
                  <a:gd name="T49" fmla="*/ 935 h 1348"/>
                  <a:gd name="T50" fmla="*/ 1219 w 1362"/>
                  <a:gd name="T51" fmla="*/ 710 h 1348"/>
                  <a:gd name="T52" fmla="*/ 1308 w 1362"/>
                  <a:gd name="T53" fmla="*/ 570 h 1348"/>
                  <a:gd name="T54" fmla="*/ 1171 w 1362"/>
                  <a:gd name="T55" fmla="*/ 469 h 1348"/>
                  <a:gd name="T56" fmla="*/ 1142 w 1362"/>
                  <a:gd name="T57" fmla="*/ 241 h 1348"/>
                  <a:gd name="T58" fmla="*/ 915 w 1362"/>
                  <a:gd name="T59" fmla="*/ 217 h 1348"/>
                  <a:gd name="T60" fmla="*/ 802 w 1362"/>
                  <a:gd name="T61" fmla="*/ 179 h 1348"/>
                  <a:gd name="T62" fmla="*/ 610 w 1362"/>
                  <a:gd name="T63" fmla="*/ 47 h 1348"/>
                  <a:gd name="T64" fmla="*/ 458 w 1362"/>
                  <a:gd name="T65" fmla="*/ 212 h 1348"/>
                  <a:gd name="T66" fmla="*/ 272 w 1362"/>
                  <a:gd name="T67" fmla="*/ 192 h 1348"/>
                  <a:gd name="T68" fmla="*/ 254 w 1362"/>
                  <a:gd name="T69" fmla="*/ 369 h 1348"/>
                  <a:gd name="T70" fmla="*/ 70 w 1362"/>
                  <a:gd name="T71" fmla="*/ 500 h 1348"/>
                  <a:gd name="T72" fmla="*/ 143 w 1362"/>
                  <a:gd name="T73" fmla="*/ 698 h 1348"/>
                  <a:gd name="T74" fmla="*/ 170 w 1362"/>
                  <a:gd name="T75" fmla="*/ 846 h 1348"/>
                  <a:gd name="T76" fmla="*/ 168 w 1362"/>
                  <a:gd name="T77" fmla="*/ 1058 h 1348"/>
                  <a:gd name="T78" fmla="*/ 386 w 1362"/>
                  <a:gd name="T79" fmla="*/ 1115 h 1348"/>
                  <a:gd name="T80" fmla="*/ 463 w 1362"/>
                  <a:gd name="T81" fmla="*/ 1278 h 1348"/>
                  <a:gd name="T82" fmla="*/ 630 w 1362"/>
                  <a:gd name="T83" fmla="*/ 1198 h 1348"/>
                  <a:gd name="T84" fmla="*/ 742 w 1362"/>
                  <a:gd name="T85" fmla="*/ 1197 h 1348"/>
                  <a:gd name="T86" fmla="*/ 681 w 1362"/>
                  <a:gd name="T87" fmla="*/ 257 h 1348"/>
                  <a:gd name="T88" fmla="*/ 681 w 1362"/>
                  <a:gd name="T89" fmla="*/ 301 h 1348"/>
                  <a:gd name="T90" fmla="*/ 1063 w 1362"/>
                  <a:gd name="T91" fmla="*/ 683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2" h="1348">
                    <a:moveTo>
                      <a:pt x="815" y="1348"/>
                    </a:moveTo>
                    <a:cubicBezTo>
                      <a:pt x="724" y="1242"/>
                      <a:pt x="724" y="1242"/>
                      <a:pt x="724" y="1242"/>
                    </a:cubicBezTo>
                    <a:cubicBezTo>
                      <a:pt x="695" y="1244"/>
                      <a:pt x="666" y="1244"/>
                      <a:pt x="638" y="1242"/>
                    </a:cubicBezTo>
                    <a:cubicBezTo>
                      <a:pt x="547" y="1348"/>
                      <a:pt x="547" y="1348"/>
                      <a:pt x="547" y="1348"/>
                    </a:cubicBezTo>
                    <a:cubicBezTo>
                      <a:pt x="534" y="1345"/>
                      <a:pt x="534" y="1345"/>
                      <a:pt x="534" y="1345"/>
                    </a:cubicBezTo>
                    <a:cubicBezTo>
                      <a:pt x="494" y="1336"/>
                      <a:pt x="450" y="1320"/>
                      <a:pt x="448" y="1319"/>
                    </a:cubicBezTo>
                    <a:cubicBezTo>
                      <a:pt x="446" y="1318"/>
                      <a:pt x="402" y="1302"/>
                      <a:pt x="366" y="1284"/>
                    </a:cubicBezTo>
                    <a:cubicBezTo>
                      <a:pt x="354" y="1278"/>
                      <a:pt x="354" y="1278"/>
                      <a:pt x="354" y="1278"/>
                    </a:cubicBezTo>
                    <a:cubicBezTo>
                      <a:pt x="352" y="1146"/>
                      <a:pt x="352" y="1146"/>
                      <a:pt x="352" y="1146"/>
                    </a:cubicBezTo>
                    <a:cubicBezTo>
                      <a:pt x="325" y="1128"/>
                      <a:pt x="299" y="1107"/>
                      <a:pt x="275" y="1085"/>
                    </a:cubicBezTo>
                    <a:cubicBezTo>
                      <a:pt x="149" y="1105"/>
                      <a:pt x="149" y="1105"/>
                      <a:pt x="149" y="1105"/>
                    </a:cubicBezTo>
                    <a:cubicBezTo>
                      <a:pt x="141" y="1095"/>
                      <a:pt x="141" y="1095"/>
                      <a:pt x="141" y="1095"/>
                    </a:cubicBezTo>
                    <a:cubicBezTo>
                      <a:pt x="116" y="1062"/>
                      <a:pt x="93" y="1022"/>
                      <a:pt x="92" y="1020"/>
                    </a:cubicBezTo>
                    <a:cubicBezTo>
                      <a:pt x="91" y="1018"/>
                      <a:pt x="67" y="977"/>
                      <a:pt x="51" y="940"/>
                    </a:cubicBezTo>
                    <a:cubicBezTo>
                      <a:pt x="46" y="928"/>
                      <a:pt x="46" y="928"/>
                      <a:pt x="46" y="928"/>
                    </a:cubicBezTo>
                    <a:cubicBezTo>
                      <a:pt x="121" y="836"/>
                      <a:pt x="121" y="836"/>
                      <a:pt x="121" y="836"/>
                    </a:cubicBezTo>
                    <a:cubicBezTo>
                      <a:pt x="110" y="799"/>
                      <a:pt x="104" y="762"/>
                      <a:pt x="101" y="724"/>
                    </a:cubicBezTo>
                    <a:cubicBezTo>
                      <a:pt x="0" y="664"/>
                      <a:pt x="0" y="664"/>
                      <a:pt x="0" y="664"/>
                    </a:cubicBezTo>
                    <a:cubicBezTo>
                      <a:pt x="1" y="650"/>
                      <a:pt x="1" y="650"/>
                      <a:pt x="1" y="650"/>
                    </a:cubicBezTo>
                    <a:cubicBezTo>
                      <a:pt x="3" y="610"/>
                      <a:pt x="11" y="564"/>
                      <a:pt x="11" y="562"/>
                    </a:cubicBezTo>
                    <a:cubicBezTo>
                      <a:pt x="12" y="560"/>
                      <a:pt x="20" y="513"/>
                      <a:pt x="32" y="474"/>
                    </a:cubicBezTo>
                    <a:cubicBezTo>
                      <a:pt x="35" y="462"/>
                      <a:pt x="35" y="462"/>
                      <a:pt x="35" y="462"/>
                    </a:cubicBezTo>
                    <a:cubicBezTo>
                      <a:pt x="157" y="439"/>
                      <a:pt x="157" y="439"/>
                      <a:pt x="157" y="439"/>
                    </a:cubicBezTo>
                    <a:cubicBezTo>
                      <a:pt x="173" y="408"/>
                      <a:pt x="191" y="378"/>
                      <a:pt x="212" y="351"/>
                    </a:cubicBezTo>
                    <a:cubicBezTo>
                      <a:pt x="170" y="230"/>
                      <a:pt x="170" y="230"/>
                      <a:pt x="170" y="230"/>
                    </a:cubicBezTo>
                    <a:cubicBezTo>
                      <a:pt x="179" y="220"/>
                      <a:pt x="179" y="220"/>
                      <a:pt x="179" y="220"/>
                    </a:cubicBezTo>
                    <a:cubicBezTo>
                      <a:pt x="206" y="190"/>
                      <a:pt x="243" y="160"/>
                      <a:pt x="244" y="159"/>
                    </a:cubicBezTo>
                    <a:cubicBezTo>
                      <a:pt x="246" y="157"/>
                      <a:pt x="282" y="127"/>
                      <a:pt x="316" y="105"/>
                    </a:cubicBezTo>
                    <a:cubicBezTo>
                      <a:pt x="327" y="98"/>
                      <a:pt x="327" y="98"/>
                      <a:pt x="327" y="98"/>
                    </a:cubicBezTo>
                    <a:cubicBezTo>
                      <a:pt x="451" y="167"/>
                      <a:pt x="451" y="167"/>
                      <a:pt x="451" y="167"/>
                    </a:cubicBezTo>
                    <a:cubicBezTo>
                      <a:pt x="476" y="157"/>
                      <a:pt x="502" y="148"/>
                      <a:pt x="528" y="142"/>
                    </a:cubicBezTo>
                    <a:cubicBezTo>
                      <a:pt x="579" y="6"/>
                      <a:pt x="579" y="6"/>
                      <a:pt x="579" y="6"/>
                    </a:cubicBezTo>
                    <a:cubicBezTo>
                      <a:pt x="592" y="5"/>
                      <a:pt x="592" y="5"/>
                      <a:pt x="592" y="5"/>
                    </a:cubicBezTo>
                    <a:cubicBezTo>
                      <a:pt x="632" y="0"/>
                      <a:pt x="679" y="0"/>
                      <a:pt x="681" y="0"/>
                    </a:cubicBezTo>
                    <a:cubicBezTo>
                      <a:pt x="683" y="0"/>
                      <a:pt x="730" y="0"/>
                      <a:pt x="771" y="5"/>
                    </a:cubicBezTo>
                    <a:cubicBezTo>
                      <a:pt x="784" y="6"/>
                      <a:pt x="784" y="6"/>
                      <a:pt x="784" y="6"/>
                    </a:cubicBezTo>
                    <a:cubicBezTo>
                      <a:pt x="835" y="142"/>
                      <a:pt x="835" y="142"/>
                      <a:pt x="835" y="142"/>
                    </a:cubicBezTo>
                    <a:cubicBezTo>
                      <a:pt x="861" y="149"/>
                      <a:pt x="887" y="157"/>
                      <a:pt x="912" y="168"/>
                    </a:cubicBezTo>
                    <a:cubicBezTo>
                      <a:pt x="1036" y="98"/>
                      <a:pt x="1036" y="98"/>
                      <a:pt x="1036" y="98"/>
                    </a:cubicBezTo>
                    <a:cubicBezTo>
                      <a:pt x="1047" y="105"/>
                      <a:pt x="1047" y="105"/>
                      <a:pt x="1047" y="105"/>
                    </a:cubicBezTo>
                    <a:cubicBezTo>
                      <a:pt x="1081" y="128"/>
                      <a:pt x="1117" y="158"/>
                      <a:pt x="1118" y="159"/>
                    </a:cubicBezTo>
                    <a:cubicBezTo>
                      <a:pt x="1120" y="160"/>
                      <a:pt x="1156" y="191"/>
                      <a:pt x="1184" y="220"/>
                    </a:cubicBezTo>
                    <a:cubicBezTo>
                      <a:pt x="1193" y="230"/>
                      <a:pt x="1193" y="230"/>
                      <a:pt x="1193" y="230"/>
                    </a:cubicBezTo>
                    <a:cubicBezTo>
                      <a:pt x="1151" y="351"/>
                      <a:pt x="1151" y="351"/>
                      <a:pt x="1151" y="351"/>
                    </a:cubicBezTo>
                    <a:cubicBezTo>
                      <a:pt x="1172" y="379"/>
                      <a:pt x="1190" y="408"/>
                      <a:pt x="1206" y="440"/>
                    </a:cubicBezTo>
                    <a:cubicBezTo>
                      <a:pt x="1327" y="462"/>
                      <a:pt x="1327" y="462"/>
                      <a:pt x="1327" y="462"/>
                    </a:cubicBezTo>
                    <a:cubicBezTo>
                      <a:pt x="1331" y="475"/>
                      <a:pt x="1331" y="475"/>
                      <a:pt x="1331" y="475"/>
                    </a:cubicBezTo>
                    <a:cubicBezTo>
                      <a:pt x="1342" y="514"/>
                      <a:pt x="1351" y="560"/>
                      <a:pt x="1351" y="562"/>
                    </a:cubicBezTo>
                    <a:cubicBezTo>
                      <a:pt x="1351" y="564"/>
                      <a:pt x="1359" y="611"/>
                      <a:pt x="1362" y="651"/>
                    </a:cubicBezTo>
                    <a:cubicBezTo>
                      <a:pt x="1362" y="664"/>
                      <a:pt x="1362" y="664"/>
                      <a:pt x="1362" y="664"/>
                    </a:cubicBezTo>
                    <a:cubicBezTo>
                      <a:pt x="1262" y="724"/>
                      <a:pt x="1262" y="724"/>
                      <a:pt x="1262" y="724"/>
                    </a:cubicBezTo>
                    <a:cubicBezTo>
                      <a:pt x="1259" y="762"/>
                      <a:pt x="1252" y="800"/>
                      <a:pt x="1241" y="837"/>
                    </a:cubicBezTo>
                    <a:cubicBezTo>
                      <a:pt x="1316" y="928"/>
                      <a:pt x="1316" y="928"/>
                      <a:pt x="1316" y="928"/>
                    </a:cubicBezTo>
                    <a:cubicBezTo>
                      <a:pt x="1310" y="940"/>
                      <a:pt x="1310" y="940"/>
                      <a:pt x="1310" y="940"/>
                    </a:cubicBezTo>
                    <a:cubicBezTo>
                      <a:pt x="1294" y="978"/>
                      <a:pt x="1271" y="1019"/>
                      <a:pt x="1270" y="1020"/>
                    </a:cubicBezTo>
                    <a:cubicBezTo>
                      <a:pt x="1269" y="1022"/>
                      <a:pt x="1245" y="1063"/>
                      <a:pt x="1221" y="1095"/>
                    </a:cubicBezTo>
                    <a:cubicBezTo>
                      <a:pt x="1213" y="1106"/>
                      <a:pt x="1213" y="1106"/>
                      <a:pt x="1213" y="1106"/>
                    </a:cubicBezTo>
                    <a:cubicBezTo>
                      <a:pt x="1087" y="1085"/>
                      <a:pt x="1087" y="1085"/>
                      <a:pt x="1087" y="1085"/>
                    </a:cubicBezTo>
                    <a:cubicBezTo>
                      <a:pt x="1063" y="1108"/>
                      <a:pt x="1037" y="1128"/>
                      <a:pt x="1009" y="1147"/>
                    </a:cubicBezTo>
                    <a:cubicBezTo>
                      <a:pt x="1008" y="1278"/>
                      <a:pt x="1008" y="1278"/>
                      <a:pt x="1008" y="1278"/>
                    </a:cubicBezTo>
                    <a:cubicBezTo>
                      <a:pt x="996" y="1284"/>
                      <a:pt x="996" y="1284"/>
                      <a:pt x="996" y="1284"/>
                    </a:cubicBezTo>
                    <a:cubicBezTo>
                      <a:pt x="959" y="1302"/>
                      <a:pt x="915" y="1319"/>
                      <a:pt x="913" y="1319"/>
                    </a:cubicBezTo>
                    <a:cubicBezTo>
                      <a:pt x="911" y="1320"/>
                      <a:pt x="867" y="1336"/>
                      <a:pt x="828" y="1345"/>
                    </a:cubicBezTo>
                    <a:lnTo>
                      <a:pt x="815" y="1348"/>
                    </a:lnTo>
                    <a:close/>
                    <a:moveTo>
                      <a:pt x="742" y="1197"/>
                    </a:moveTo>
                    <a:cubicBezTo>
                      <a:pt x="830" y="1299"/>
                      <a:pt x="830" y="1299"/>
                      <a:pt x="830" y="1299"/>
                    </a:cubicBezTo>
                    <a:cubicBezTo>
                      <a:pt x="864" y="1290"/>
                      <a:pt x="898" y="1278"/>
                      <a:pt x="898" y="1278"/>
                    </a:cubicBezTo>
                    <a:cubicBezTo>
                      <a:pt x="899" y="1278"/>
                      <a:pt x="933" y="1265"/>
                      <a:pt x="964" y="1251"/>
                    </a:cubicBezTo>
                    <a:cubicBezTo>
                      <a:pt x="965" y="1122"/>
                      <a:pt x="965" y="1122"/>
                      <a:pt x="965" y="1122"/>
                    </a:cubicBezTo>
                    <a:cubicBezTo>
                      <a:pt x="976" y="1116"/>
                      <a:pt x="976" y="1116"/>
                      <a:pt x="976" y="1116"/>
                    </a:cubicBezTo>
                    <a:cubicBezTo>
                      <a:pt x="1008" y="1096"/>
                      <a:pt x="1037" y="1072"/>
                      <a:pt x="1064" y="1046"/>
                    </a:cubicBezTo>
                    <a:cubicBezTo>
                      <a:pt x="1072" y="1038"/>
                      <a:pt x="1072" y="1038"/>
                      <a:pt x="1072" y="1038"/>
                    </a:cubicBezTo>
                    <a:cubicBezTo>
                      <a:pt x="1193" y="1058"/>
                      <a:pt x="1193" y="1058"/>
                      <a:pt x="1193" y="1058"/>
                    </a:cubicBezTo>
                    <a:cubicBezTo>
                      <a:pt x="1213" y="1030"/>
                      <a:pt x="1232" y="999"/>
                      <a:pt x="1232" y="998"/>
                    </a:cubicBezTo>
                    <a:cubicBezTo>
                      <a:pt x="1232" y="998"/>
                      <a:pt x="1250" y="967"/>
                      <a:pt x="1264" y="935"/>
                    </a:cubicBezTo>
                    <a:cubicBezTo>
                      <a:pt x="1192" y="847"/>
                      <a:pt x="1192" y="847"/>
                      <a:pt x="1192" y="847"/>
                    </a:cubicBezTo>
                    <a:cubicBezTo>
                      <a:pt x="1196" y="835"/>
                      <a:pt x="1196" y="835"/>
                      <a:pt x="1196" y="835"/>
                    </a:cubicBezTo>
                    <a:cubicBezTo>
                      <a:pt x="1209" y="795"/>
                      <a:pt x="1217" y="753"/>
                      <a:pt x="1219" y="710"/>
                    </a:cubicBezTo>
                    <a:cubicBezTo>
                      <a:pt x="1219" y="698"/>
                      <a:pt x="1219" y="698"/>
                      <a:pt x="1219" y="698"/>
                    </a:cubicBezTo>
                    <a:cubicBezTo>
                      <a:pt x="1317" y="640"/>
                      <a:pt x="1317" y="640"/>
                      <a:pt x="1317" y="640"/>
                    </a:cubicBezTo>
                    <a:cubicBezTo>
                      <a:pt x="1314" y="606"/>
                      <a:pt x="1308" y="570"/>
                      <a:pt x="1308" y="570"/>
                    </a:cubicBezTo>
                    <a:cubicBezTo>
                      <a:pt x="1307" y="569"/>
                      <a:pt x="1301" y="534"/>
                      <a:pt x="1292" y="501"/>
                    </a:cubicBezTo>
                    <a:cubicBezTo>
                      <a:pt x="1176" y="479"/>
                      <a:pt x="1176" y="479"/>
                      <a:pt x="1176" y="479"/>
                    </a:cubicBezTo>
                    <a:cubicBezTo>
                      <a:pt x="1171" y="469"/>
                      <a:pt x="1171" y="469"/>
                      <a:pt x="1171" y="469"/>
                    </a:cubicBezTo>
                    <a:cubicBezTo>
                      <a:pt x="1154" y="433"/>
                      <a:pt x="1133" y="400"/>
                      <a:pt x="1109" y="369"/>
                    </a:cubicBezTo>
                    <a:cubicBezTo>
                      <a:pt x="1101" y="359"/>
                      <a:pt x="1101" y="359"/>
                      <a:pt x="1101" y="359"/>
                    </a:cubicBezTo>
                    <a:cubicBezTo>
                      <a:pt x="1142" y="241"/>
                      <a:pt x="1142" y="241"/>
                      <a:pt x="1142" y="241"/>
                    </a:cubicBezTo>
                    <a:cubicBezTo>
                      <a:pt x="1118" y="216"/>
                      <a:pt x="1090" y="193"/>
                      <a:pt x="1090" y="193"/>
                    </a:cubicBezTo>
                    <a:cubicBezTo>
                      <a:pt x="1090" y="193"/>
                      <a:pt x="1062" y="169"/>
                      <a:pt x="1034" y="150"/>
                    </a:cubicBezTo>
                    <a:cubicBezTo>
                      <a:pt x="915" y="217"/>
                      <a:pt x="915" y="217"/>
                      <a:pt x="915" y="217"/>
                    </a:cubicBezTo>
                    <a:cubicBezTo>
                      <a:pt x="905" y="212"/>
                      <a:pt x="905" y="212"/>
                      <a:pt x="905" y="212"/>
                    </a:cubicBezTo>
                    <a:cubicBezTo>
                      <a:pt x="875" y="199"/>
                      <a:pt x="845" y="189"/>
                      <a:pt x="813" y="182"/>
                    </a:cubicBezTo>
                    <a:cubicBezTo>
                      <a:pt x="802" y="179"/>
                      <a:pt x="802" y="179"/>
                      <a:pt x="802" y="179"/>
                    </a:cubicBezTo>
                    <a:cubicBezTo>
                      <a:pt x="752" y="47"/>
                      <a:pt x="752" y="47"/>
                      <a:pt x="752" y="47"/>
                    </a:cubicBezTo>
                    <a:cubicBezTo>
                      <a:pt x="718" y="44"/>
                      <a:pt x="682" y="44"/>
                      <a:pt x="681" y="44"/>
                    </a:cubicBezTo>
                    <a:cubicBezTo>
                      <a:pt x="681" y="44"/>
                      <a:pt x="645" y="44"/>
                      <a:pt x="610" y="47"/>
                    </a:cubicBezTo>
                    <a:cubicBezTo>
                      <a:pt x="561" y="179"/>
                      <a:pt x="561" y="179"/>
                      <a:pt x="561" y="179"/>
                    </a:cubicBezTo>
                    <a:cubicBezTo>
                      <a:pt x="549" y="182"/>
                      <a:pt x="549" y="182"/>
                      <a:pt x="549" y="182"/>
                    </a:cubicBezTo>
                    <a:cubicBezTo>
                      <a:pt x="518" y="189"/>
                      <a:pt x="488" y="199"/>
                      <a:pt x="458" y="212"/>
                    </a:cubicBezTo>
                    <a:cubicBezTo>
                      <a:pt x="448" y="217"/>
                      <a:pt x="448" y="217"/>
                      <a:pt x="448" y="217"/>
                    </a:cubicBezTo>
                    <a:cubicBezTo>
                      <a:pt x="329" y="149"/>
                      <a:pt x="329" y="149"/>
                      <a:pt x="329" y="149"/>
                    </a:cubicBezTo>
                    <a:cubicBezTo>
                      <a:pt x="300" y="169"/>
                      <a:pt x="273" y="192"/>
                      <a:pt x="272" y="192"/>
                    </a:cubicBezTo>
                    <a:cubicBezTo>
                      <a:pt x="272" y="193"/>
                      <a:pt x="244" y="216"/>
                      <a:pt x="220" y="241"/>
                    </a:cubicBezTo>
                    <a:cubicBezTo>
                      <a:pt x="262" y="359"/>
                      <a:pt x="262" y="359"/>
                      <a:pt x="262" y="359"/>
                    </a:cubicBezTo>
                    <a:cubicBezTo>
                      <a:pt x="254" y="369"/>
                      <a:pt x="254" y="369"/>
                      <a:pt x="254" y="369"/>
                    </a:cubicBezTo>
                    <a:cubicBezTo>
                      <a:pt x="229" y="399"/>
                      <a:pt x="209" y="433"/>
                      <a:pt x="192" y="468"/>
                    </a:cubicBezTo>
                    <a:cubicBezTo>
                      <a:pt x="187" y="478"/>
                      <a:pt x="187" y="478"/>
                      <a:pt x="187" y="478"/>
                    </a:cubicBezTo>
                    <a:cubicBezTo>
                      <a:pt x="70" y="500"/>
                      <a:pt x="70" y="500"/>
                      <a:pt x="70" y="500"/>
                    </a:cubicBezTo>
                    <a:cubicBezTo>
                      <a:pt x="61" y="533"/>
                      <a:pt x="55" y="569"/>
                      <a:pt x="55" y="569"/>
                    </a:cubicBezTo>
                    <a:cubicBezTo>
                      <a:pt x="55" y="570"/>
                      <a:pt x="48" y="605"/>
                      <a:pt x="45" y="640"/>
                    </a:cubicBezTo>
                    <a:cubicBezTo>
                      <a:pt x="143" y="698"/>
                      <a:pt x="143" y="698"/>
                      <a:pt x="143" y="698"/>
                    </a:cubicBezTo>
                    <a:cubicBezTo>
                      <a:pt x="144" y="709"/>
                      <a:pt x="144" y="709"/>
                      <a:pt x="144" y="709"/>
                    </a:cubicBezTo>
                    <a:cubicBezTo>
                      <a:pt x="146" y="752"/>
                      <a:pt x="154" y="794"/>
                      <a:pt x="167" y="834"/>
                    </a:cubicBezTo>
                    <a:cubicBezTo>
                      <a:pt x="170" y="846"/>
                      <a:pt x="170" y="846"/>
                      <a:pt x="170" y="846"/>
                    </a:cubicBezTo>
                    <a:cubicBezTo>
                      <a:pt x="97" y="935"/>
                      <a:pt x="97" y="935"/>
                      <a:pt x="97" y="935"/>
                    </a:cubicBezTo>
                    <a:cubicBezTo>
                      <a:pt x="112" y="966"/>
                      <a:pt x="130" y="997"/>
                      <a:pt x="130" y="998"/>
                    </a:cubicBezTo>
                    <a:cubicBezTo>
                      <a:pt x="130" y="998"/>
                      <a:pt x="148" y="1029"/>
                      <a:pt x="168" y="1058"/>
                    </a:cubicBezTo>
                    <a:cubicBezTo>
                      <a:pt x="290" y="1038"/>
                      <a:pt x="290" y="1038"/>
                      <a:pt x="290" y="1038"/>
                    </a:cubicBezTo>
                    <a:cubicBezTo>
                      <a:pt x="298" y="1045"/>
                      <a:pt x="298" y="1045"/>
                      <a:pt x="298" y="1045"/>
                    </a:cubicBezTo>
                    <a:cubicBezTo>
                      <a:pt x="324" y="1072"/>
                      <a:pt x="354" y="1095"/>
                      <a:pt x="386" y="1115"/>
                    </a:cubicBezTo>
                    <a:cubicBezTo>
                      <a:pt x="396" y="1121"/>
                      <a:pt x="396" y="1121"/>
                      <a:pt x="396" y="1121"/>
                    </a:cubicBezTo>
                    <a:cubicBezTo>
                      <a:pt x="397" y="1250"/>
                      <a:pt x="397" y="1250"/>
                      <a:pt x="397" y="1250"/>
                    </a:cubicBezTo>
                    <a:cubicBezTo>
                      <a:pt x="429" y="1265"/>
                      <a:pt x="463" y="1278"/>
                      <a:pt x="463" y="1278"/>
                    </a:cubicBezTo>
                    <a:cubicBezTo>
                      <a:pt x="463" y="1278"/>
                      <a:pt x="498" y="1290"/>
                      <a:pt x="531" y="1299"/>
                    </a:cubicBezTo>
                    <a:cubicBezTo>
                      <a:pt x="619" y="1197"/>
                      <a:pt x="619" y="1197"/>
                      <a:pt x="619" y="1197"/>
                    </a:cubicBezTo>
                    <a:cubicBezTo>
                      <a:pt x="630" y="1198"/>
                      <a:pt x="630" y="1198"/>
                      <a:pt x="630" y="1198"/>
                    </a:cubicBezTo>
                    <a:cubicBezTo>
                      <a:pt x="647" y="1199"/>
                      <a:pt x="665" y="1200"/>
                      <a:pt x="681" y="1200"/>
                    </a:cubicBezTo>
                    <a:cubicBezTo>
                      <a:pt x="698" y="1200"/>
                      <a:pt x="714" y="1199"/>
                      <a:pt x="731" y="1198"/>
                    </a:cubicBezTo>
                    <a:lnTo>
                      <a:pt x="742" y="1197"/>
                    </a:lnTo>
                    <a:close/>
                    <a:moveTo>
                      <a:pt x="681" y="1108"/>
                    </a:moveTo>
                    <a:cubicBezTo>
                      <a:pt x="447" y="1108"/>
                      <a:pt x="256" y="917"/>
                      <a:pt x="256" y="683"/>
                    </a:cubicBezTo>
                    <a:cubicBezTo>
                      <a:pt x="256" y="448"/>
                      <a:pt x="447" y="257"/>
                      <a:pt x="681" y="257"/>
                    </a:cubicBezTo>
                    <a:cubicBezTo>
                      <a:pt x="916" y="257"/>
                      <a:pt x="1107" y="448"/>
                      <a:pt x="1107" y="683"/>
                    </a:cubicBezTo>
                    <a:cubicBezTo>
                      <a:pt x="1107" y="917"/>
                      <a:pt x="916" y="1108"/>
                      <a:pt x="681" y="1108"/>
                    </a:cubicBezTo>
                    <a:close/>
                    <a:moveTo>
                      <a:pt x="681" y="301"/>
                    </a:moveTo>
                    <a:cubicBezTo>
                      <a:pt x="471" y="301"/>
                      <a:pt x="300" y="473"/>
                      <a:pt x="300" y="683"/>
                    </a:cubicBezTo>
                    <a:cubicBezTo>
                      <a:pt x="300" y="893"/>
                      <a:pt x="471" y="1064"/>
                      <a:pt x="681" y="1064"/>
                    </a:cubicBezTo>
                    <a:cubicBezTo>
                      <a:pt x="892" y="1064"/>
                      <a:pt x="1063" y="893"/>
                      <a:pt x="1063" y="683"/>
                    </a:cubicBezTo>
                    <a:cubicBezTo>
                      <a:pt x="1063" y="473"/>
                      <a:pt x="892" y="301"/>
                      <a:pt x="681" y="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grpSp>
        <p:nvGrpSpPr>
          <p:cNvPr id="190" name="bcgIcons_LargeTruck">
            <a:extLst>
              <a:ext uri="{FF2B5EF4-FFF2-40B4-BE49-F238E27FC236}">
                <a16:creationId xmlns:a16="http://schemas.microsoft.com/office/drawing/2014/main" id="{BF4B8ACE-C65D-4D32-8A49-32EA8B16FE23}"/>
              </a:ext>
            </a:extLst>
          </p:cNvPr>
          <p:cNvGrpSpPr>
            <a:grpSpLocks noChangeAspect="1"/>
          </p:cNvGrpSpPr>
          <p:nvPr/>
        </p:nvGrpSpPr>
        <p:grpSpPr bwMode="auto">
          <a:xfrm>
            <a:off x="448233" y="2643085"/>
            <a:ext cx="543645" cy="544149"/>
            <a:chOff x="1682" y="0"/>
            <a:chExt cx="4316" cy="4320"/>
          </a:xfrm>
        </p:grpSpPr>
        <p:sp>
          <p:nvSpPr>
            <p:cNvPr id="191" name="AutoShape 19">
              <a:extLst>
                <a:ext uri="{FF2B5EF4-FFF2-40B4-BE49-F238E27FC236}">
                  <a16:creationId xmlns:a16="http://schemas.microsoft.com/office/drawing/2014/main" id="{87A709C4-C460-42AC-8D6F-850C534249C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2" name="Freeform 21">
              <a:extLst>
                <a:ext uri="{FF2B5EF4-FFF2-40B4-BE49-F238E27FC236}">
                  <a16:creationId xmlns:a16="http://schemas.microsoft.com/office/drawing/2014/main" id="{5B97506B-F2E5-432C-AC70-CC2D99DA3BCD}"/>
                </a:ext>
              </a:extLst>
            </p:cNvPr>
            <p:cNvSpPr>
              <a:spLocks noEditPoints="1"/>
            </p:cNvSpPr>
            <p:nvPr/>
          </p:nvSpPr>
          <p:spPr bwMode="auto">
            <a:xfrm>
              <a:off x="2162" y="1588"/>
              <a:ext cx="3562" cy="1601"/>
            </a:xfrm>
            <a:custGeom>
              <a:avLst/>
              <a:gdLst>
                <a:gd name="T0" fmla="*/ 1902 w 1902"/>
                <a:gd name="T1" fmla="*/ 325 h 854"/>
                <a:gd name="T2" fmla="*/ 1902 w 1902"/>
                <a:gd name="T3" fmla="*/ 645 h 854"/>
                <a:gd name="T4" fmla="*/ 1879 w 1902"/>
                <a:gd name="T5" fmla="*/ 667 h 854"/>
                <a:gd name="T6" fmla="*/ 1741 w 1902"/>
                <a:gd name="T7" fmla="*/ 667 h 854"/>
                <a:gd name="T8" fmla="*/ 1723 w 1902"/>
                <a:gd name="T9" fmla="*/ 623 h 854"/>
                <a:gd name="T10" fmla="*/ 1858 w 1902"/>
                <a:gd name="T11" fmla="*/ 623 h 854"/>
                <a:gd name="T12" fmla="*/ 1858 w 1902"/>
                <a:gd name="T13" fmla="*/ 338 h 854"/>
                <a:gd name="T14" fmla="*/ 1664 w 1902"/>
                <a:gd name="T15" fmla="*/ 44 h 854"/>
                <a:gd name="T16" fmla="*/ 1325 w 1902"/>
                <a:gd name="T17" fmla="*/ 44 h 854"/>
                <a:gd name="T18" fmla="*/ 1325 w 1902"/>
                <a:gd name="T19" fmla="*/ 623 h 854"/>
                <a:gd name="T20" fmla="*/ 1405 w 1902"/>
                <a:gd name="T21" fmla="*/ 623 h 854"/>
                <a:gd name="T22" fmla="*/ 1387 w 1902"/>
                <a:gd name="T23" fmla="*/ 667 h 854"/>
                <a:gd name="T24" fmla="*/ 1303 w 1902"/>
                <a:gd name="T25" fmla="*/ 667 h 854"/>
                <a:gd name="T26" fmla="*/ 1281 w 1902"/>
                <a:gd name="T27" fmla="*/ 645 h 854"/>
                <a:gd name="T28" fmla="*/ 1281 w 1902"/>
                <a:gd name="T29" fmla="*/ 21 h 854"/>
                <a:gd name="T30" fmla="*/ 1303 w 1902"/>
                <a:gd name="T31" fmla="*/ 0 h 854"/>
                <a:gd name="T32" fmla="*/ 1688 w 1902"/>
                <a:gd name="T33" fmla="*/ 0 h 854"/>
                <a:gd name="T34" fmla="*/ 1902 w 1902"/>
                <a:gd name="T35" fmla="*/ 325 h 854"/>
                <a:gd name="T36" fmla="*/ 1705 w 1902"/>
                <a:gd name="T37" fmla="*/ 713 h 854"/>
                <a:gd name="T38" fmla="*/ 1564 w 1902"/>
                <a:gd name="T39" fmla="*/ 572 h 854"/>
                <a:gd name="T40" fmla="*/ 1423 w 1902"/>
                <a:gd name="T41" fmla="*/ 713 h 854"/>
                <a:gd name="T42" fmla="*/ 1569 w 1902"/>
                <a:gd name="T43" fmla="*/ 854 h 854"/>
                <a:gd name="T44" fmla="*/ 1705 w 1902"/>
                <a:gd name="T45" fmla="*/ 713 h 854"/>
                <a:gd name="T46" fmla="*/ 1657 w 1902"/>
                <a:gd name="T47" fmla="*/ 713 h 854"/>
                <a:gd name="T48" fmla="*/ 1564 w 1902"/>
                <a:gd name="T49" fmla="*/ 806 h 854"/>
                <a:gd name="T50" fmla="*/ 1472 w 1902"/>
                <a:gd name="T51" fmla="*/ 713 h 854"/>
                <a:gd name="T52" fmla="*/ 1564 w 1902"/>
                <a:gd name="T53" fmla="*/ 620 h 854"/>
                <a:gd name="T54" fmla="*/ 1657 w 1902"/>
                <a:gd name="T55" fmla="*/ 713 h 854"/>
                <a:gd name="T56" fmla="*/ 403 w 1902"/>
                <a:gd name="T57" fmla="*/ 713 h 854"/>
                <a:gd name="T58" fmla="*/ 262 w 1902"/>
                <a:gd name="T59" fmla="*/ 572 h 854"/>
                <a:gd name="T60" fmla="*/ 121 w 1902"/>
                <a:gd name="T61" fmla="*/ 713 h 854"/>
                <a:gd name="T62" fmla="*/ 267 w 1902"/>
                <a:gd name="T63" fmla="*/ 854 h 854"/>
                <a:gd name="T64" fmla="*/ 403 w 1902"/>
                <a:gd name="T65" fmla="*/ 713 h 854"/>
                <a:gd name="T66" fmla="*/ 354 w 1902"/>
                <a:gd name="T67" fmla="*/ 713 h 854"/>
                <a:gd name="T68" fmla="*/ 262 w 1902"/>
                <a:gd name="T69" fmla="*/ 806 h 854"/>
                <a:gd name="T70" fmla="*/ 169 w 1902"/>
                <a:gd name="T71" fmla="*/ 713 h 854"/>
                <a:gd name="T72" fmla="*/ 262 w 1902"/>
                <a:gd name="T73" fmla="*/ 620 h 854"/>
                <a:gd name="T74" fmla="*/ 354 w 1902"/>
                <a:gd name="T75" fmla="*/ 713 h 854"/>
                <a:gd name="T76" fmla="*/ 1227 w 1902"/>
                <a:gd name="T77" fmla="*/ 468 h 854"/>
                <a:gd name="T78" fmla="*/ 21 w 1902"/>
                <a:gd name="T79" fmla="*/ 468 h 854"/>
                <a:gd name="T80" fmla="*/ 0 w 1902"/>
                <a:gd name="T81" fmla="*/ 489 h 854"/>
                <a:gd name="T82" fmla="*/ 0 w 1902"/>
                <a:gd name="T83" fmla="*/ 646 h 854"/>
                <a:gd name="T84" fmla="*/ 21 w 1902"/>
                <a:gd name="T85" fmla="*/ 667 h 854"/>
                <a:gd name="T86" fmla="*/ 83 w 1902"/>
                <a:gd name="T87" fmla="*/ 667 h 854"/>
                <a:gd name="T88" fmla="*/ 262 w 1902"/>
                <a:gd name="T89" fmla="*/ 528 h 854"/>
                <a:gd name="T90" fmla="*/ 441 w 1902"/>
                <a:gd name="T91" fmla="*/ 667 h 854"/>
                <a:gd name="T92" fmla="*/ 1227 w 1902"/>
                <a:gd name="T93" fmla="*/ 667 h 854"/>
                <a:gd name="T94" fmla="*/ 1231 w 1902"/>
                <a:gd name="T95" fmla="*/ 667 h 854"/>
                <a:gd name="T96" fmla="*/ 1231 w 1902"/>
                <a:gd name="T97" fmla="*/ 468 h 854"/>
                <a:gd name="T98" fmla="*/ 1227 w 1902"/>
                <a:gd name="T99" fmla="*/ 4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02" h="854">
                  <a:moveTo>
                    <a:pt x="1902" y="325"/>
                  </a:moveTo>
                  <a:cubicBezTo>
                    <a:pt x="1902" y="645"/>
                    <a:pt x="1902" y="645"/>
                    <a:pt x="1902" y="645"/>
                  </a:cubicBezTo>
                  <a:cubicBezTo>
                    <a:pt x="1902" y="657"/>
                    <a:pt x="1892" y="667"/>
                    <a:pt x="1879" y="667"/>
                  </a:cubicBezTo>
                  <a:cubicBezTo>
                    <a:pt x="1741" y="667"/>
                    <a:pt x="1741" y="667"/>
                    <a:pt x="1741" y="667"/>
                  </a:cubicBezTo>
                  <a:cubicBezTo>
                    <a:pt x="1737" y="651"/>
                    <a:pt x="1731" y="637"/>
                    <a:pt x="1723" y="623"/>
                  </a:cubicBezTo>
                  <a:cubicBezTo>
                    <a:pt x="1858" y="623"/>
                    <a:pt x="1858" y="623"/>
                    <a:pt x="1858" y="623"/>
                  </a:cubicBezTo>
                  <a:cubicBezTo>
                    <a:pt x="1858" y="338"/>
                    <a:pt x="1858" y="338"/>
                    <a:pt x="1858" y="338"/>
                  </a:cubicBezTo>
                  <a:cubicBezTo>
                    <a:pt x="1664" y="44"/>
                    <a:pt x="1664" y="44"/>
                    <a:pt x="1664" y="44"/>
                  </a:cubicBezTo>
                  <a:cubicBezTo>
                    <a:pt x="1325" y="44"/>
                    <a:pt x="1325" y="44"/>
                    <a:pt x="1325" y="44"/>
                  </a:cubicBezTo>
                  <a:cubicBezTo>
                    <a:pt x="1325" y="623"/>
                    <a:pt x="1325" y="623"/>
                    <a:pt x="1325" y="623"/>
                  </a:cubicBezTo>
                  <a:cubicBezTo>
                    <a:pt x="1405" y="623"/>
                    <a:pt x="1405" y="623"/>
                    <a:pt x="1405" y="623"/>
                  </a:cubicBezTo>
                  <a:cubicBezTo>
                    <a:pt x="1398" y="637"/>
                    <a:pt x="1391" y="651"/>
                    <a:pt x="1387" y="667"/>
                  </a:cubicBezTo>
                  <a:cubicBezTo>
                    <a:pt x="1303" y="667"/>
                    <a:pt x="1303" y="667"/>
                    <a:pt x="1303" y="667"/>
                  </a:cubicBezTo>
                  <a:cubicBezTo>
                    <a:pt x="1291" y="667"/>
                    <a:pt x="1281" y="657"/>
                    <a:pt x="1281" y="645"/>
                  </a:cubicBezTo>
                  <a:cubicBezTo>
                    <a:pt x="1281" y="21"/>
                    <a:pt x="1281" y="21"/>
                    <a:pt x="1281" y="21"/>
                  </a:cubicBezTo>
                  <a:cubicBezTo>
                    <a:pt x="1281" y="9"/>
                    <a:pt x="1291" y="0"/>
                    <a:pt x="1303" y="0"/>
                  </a:cubicBezTo>
                  <a:cubicBezTo>
                    <a:pt x="1688" y="0"/>
                    <a:pt x="1688" y="0"/>
                    <a:pt x="1688" y="0"/>
                  </a:cubicBezTo>
                  <a:lnTo>
                    <a:pt x="1902" y="325"/>
                  </a:lnTo>
                  <a:close/>
                  <a:moveTo>
                    <a:pt x="1705" y="713"/>
                  </a:moveTo>
                  <a:cubicBezTo>
                    <a:pt x="1705" y="635"/>
                    <a:pt x="1642" y="572"/>
                    <a:pt x="1564" y="572"/>
                  </a:cubicBezTo>
                  <a:cubicBezTo>
                    <a:pt x="1486" y="572"/>
                    <a:pt x="1423" y="635"/>
                    <a:pt x="1423" y="713"/>
                  </a:cubicBezTo>
                  <a:cubicBezTo>
                    <a:pt x="1423" y="791"/>
                    <a:pt x="1491" y="854"/>
                    <a:pt x="1569" y="854"/>
                  </a:cubicBezTo>
                  <a:cubicBezTo>
                    <a:pt x="1647" y="854"/>
                    <a:pt x="1705" y="791"/>
                    <a:pt x="1705" y="713"/>
                  </a:cubicBezTo>
                  <a:close/>
                  <a:moveTo>
                    <a:pt x="1657" y="713"/>
                  </a:moveTo>
                  <a:cubicBezTo>
                    <a:pt x="1657" y="764"/>
                    <a:pt x="1615" y="806"/>
                    <a:pt x="1564" y="806"/>
                  </a:cubicBezTo>
                  <a:cubicBezTo>
                    <a:pt x="1513" y="806"/>
                    <a:pt x="1472" y="764"/>
                    <a:pt x="1472" y="713"/>
                  </a:cubicBezTo>
                  <a:cubicBezTo>
                    <a:pt x="1472" y="662"/>
                    <a:pt x="1513" y="620"/>
                    <a:pt x="1564" y="620"/>
                  </a:cubicBezTo>
                  <a:cubicBezTo>
                    <a:pt x="1615" y="620"/>
                    <a:pt x="1657" y="662"/>
                    <a:pt x="1657" y="713"/>
                  </a:cubicBezTo>
                  <a:close/>
                  <a:moveTo>
                    <a:pt x="403" y="713"/>
                  </a:moveTo>
                  <a:cubicBezTo>
                    <a:pt x="403" y="635"/>
                    <a:pt x="340" y="572"/>
                    <a:pt x="262" y="572"/>
                  </a:cubicBezTo>
                  <a:cubicBezTo>
                    <a:pt x="184" y="572"/>
                    <a:pt x="121" y="635"/>
                    <a:pt x="121" y="713"/>
                  </a:cubicBezTo>
                  <a:cubicBezTo>
                    <a:pt x="121" y="791"/>
                    <a:pt x="189" y="854"/>
                    <a:pt x="267" y="854"/>
                  </a:cubicBezTo>
                  <a:cubicBezTo>
                    <a:pt x="344" y="854"/>
                    <a:pt x="403" y="791"/>
                    <a:pt x="403" y="713"/>
                  </a:cubicBezTo>
                  <a:close/>
                  <a:moveTo>
                    <a:pt x="354" y="713"/>
                  </a:moveTo>
                  <a:cubicBezTo>
                    <a:pt x="354" y="764"/>
                    <a:pt x="313" y="806"/>
                    <a:pt x="262" y="806"/>
                  </a:cubicBezTo>
                  <a:cubicBezTo>
                    <a:pt x="211" y="806"/>
                    <a:pt x="169" y="764"/>
                    <a:pt x="169" y="713"/>
                  </a:cubicBezTo>
                  <a:cubicBezTo>
                    <a:pt x="169" y="662"/>
                    <a:pt x="211" y="620"/>
                    <a:pt x="262" y="620"/>
                  </a:cubicBezTo>
                  <a:cubicBezTo>
                    <a:pt x="313" y="620"/>
                    <a:pt x="354" y="662"/>
                    <a:pt x="354" y="713"/>
                  </a:cubicBezTo>
                  <a:close/>
                  <a:moveTo>
                    <a:pt x="1227" y="468"/>
                  </a:moveTo>
                  <a:cubicBezTo>
                    <a:pt x="21" y="468"/>
                    <a:pt x="21" y="468"/>
                    <a:pt x="21" y="468"/>
                  </a:cubicBezTo>
                  <a:cubicBezTo>
                    <a:pt x="9" y="468"/>
                    <a:pt x="0" y="477"/>
                    <a:pt x="0" y="489"/>
                  </a:cubicBezTo>
                  <a:cubicBezTo>
                    <a:pt x="0" y="646"/>
                    <a:pt x="0" y="646"/>
                    <a:pt x="0" y="646"/>
                  </a:cubicBezTo>
                  <a:cubicBezTo>
                    <a:pt x="0" y="658"/>
                    <a:pt x="9" y="667"/>
                    <a:pt x="21" y="667"/>
                  </a:cubicBezTo>
                  <a:cubicBezTo>
                    <a:pt x="83" y="667"/>
                    <a:pt x="83" y="667"/>
                    <a:pt x="83" y="667"/>
                  </a:cubicBezTo>
                  <a:cubicBezTo>
                    <a:pt x="103" y="587"/>
                    <a:pt x="176" y="528"/>
                    <a:pt x="262" y="528"/>
                  </a:cubicBezTo>
                  <a:cubicBezTo>
                    <a:pt x="348" y="528"/>
                    <a:pt x="421" y="587"/>
                    <a:pt x="441" y="667"/>
                  </a:cubicBezTo>
                  <a:cubicBezTo>
                    <a:pt x="1227" y="667"/>
                    <a:pt x="1227" y="667"/>
                    <a:pt x="1227" y="667"/>
                  </a:cubicBezTo>
                  <a:cubicBezTo>
                    <a:pt x="1228" y="667"/>
                    <a:pt x="1230" y="667"/>
                    <a:pt x="1231" y="667"/>
                  </a:cubicBezTo>
                  <a:cubicBezTo>
                    <a:pt x="1231" y="468"/>
                    <a:pt x="1231" y="468"/>
                    <a:pt x="1231" y="468"/>
                  </a:cubicBezTo>
                  <a:cubicBezTo>
                    <a:pt x="1230" y="468"/>
                    <a:pt x="1228" y="468"/>
                    <a:pt x="1227" y="46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3" name="Freeform 22">
              <a:extLst>
                <a:ext uri="{FF2B5EF4-FFF2-40B4-BE49-F238E27FC236}">
                  <a16:creationId xmlns:a16="http://schemas.microsoft.com/office/drawing/2014/main" id="{B0559BF6-D87B-4C20-B897-47FA7C3247CA}"/>
                </a:ext>
              </a:extLst>
            </p:cNvPr>
            <p:cNvSpPr>
              <a:spLocks noEditPoints="1"/>
            </p:cNvSpPr>
            <p:nvPr/>
          </p:nvSpPr>
          <p:spPr bwMode="auto">
            <a:xfrm>
              <a:off x="1963" y="1144"/>
              <a:ext cx="3501" cy="1878"/>
            </a:xfrm>
            <a:custGeom>
              <a:avLst/>
              <a:gdLst>
                <a:gd name="T0" fmla="*/ 1851 w 1869"/>
                <a:gd name="T1" fmla="*/ 535 h 1002"/>
                <a:gd name="T2" fmla="*/ 1534 w 1869"/>
                <a:gd name="T3" fmla="*/ 535 h 1002"/>
                <a:gd name="T4" fmla="*/ 1524 w 1869"/>
                <a:gd name="T5" fmla="*/ 526 h 1002"/>
                <a:gd name="T6" fmla="*/ 1524 w 1869"/>
                <a:gd name="T7" fmla="*/ 319 h 1002"/>
                <a:gd name="T8" fmla="*/ 1534 w 1869"/>
                <a:gd name="T9" fmla="*/ 310 h 1002"/>
                <a:gd name="T10" fmla="*/ 1737 w 1869"/>
                <a:gd name="T11" fmla="*/ 310 h 1002"/>
                <a:gd name="T12" fmla="*/ 1757 w 1869"/>
                <a:gd name="T13" fmla="*/ 328 h 1002"/>
                <a:gd name="T14" fmla="*/ 1868 w 1869"/>
                <a:gd name="T15" fmla="*/ 516 h 1002"/>
                <a:gd name="T16" fmla="*/ 1869 w 1869"/>
                <a:gd name="T17" fmla="*/ 521 h 1002"/>
                <a:gd name="T18" fmla="*/ 1851 w 1869"/>
                <a:gd name="T19" fmla="*/ 535 h 1002"/>
                <a:gd name="T20" fmla="*/ 368 w 1869"/>
                <a:gd name="T21" fmla="*/ 898 h 1002"/>
                <a:gd name="T22" fmla="*/ 316 w 1869"/>
                <a:gd name="T23" fmla="*/ 950 h 1002"/>
                <a:gd name="T24" fmla="*/ 368 w 1869"/>
                <a:gd name="T25" fmla="*/ 1002 h 1002"/>
                <a:gd name="T26" fmla="*/ 420 w 1869"/>
                <a:gd name="T27" fmla="*/ 950 h 1002"/>
                <a:gd name="T28" fmla="*/ 368 w 1869"/>
                <a:gd name="T29" fmla="*/ 898 h 1002"/>
                <a:gd name="T30" fmla="*/ 1670 w 1869"/>
                <a:gd name="T31" fmla="*/ 898 h 1002"/>
                <a:gd name="T32" fmla="*/ 1618 w 1869"/>
                <a:gd name="T33" fmla="*/ 950 h 1002"/>
                <a:gd name="T34" fmla="*/ 1670 w 1869"/>
                <a:gd name="T35" fmla="*/ 1002 h 1002"/>
                <a:gd name="T36" fmla="*/ 1722 w 1869"/>
                <a:gd name="T37" fmla="*/ 950 h 1002"/>
                <a:gd name="T38" fmla="*/ 1670 w 1869"/>
                <a:gd name="T39" fmla="*/ 898 h 1002"/>
                <a:gd name="T40" fmla="*/ 1340 w 1869"/>
                <a:gd name="T41" fmla="*/ 22 h 1002"/>
                <a:gd name="T42" fmla="*/ 1318 w 1869"/>
                <a:gd name="T43" fmla="*/ 0 h 1002"/>
                <a:gd name="T44" fmla="*/ 22 w 1869"/>
                <a:gd name="T45" fmla="*/ 0 h 1002"/>
                <a:gd name="T46" fmla="*/ 0 w 1869"/>
                <a:gd name="T47" fmla="*/ 22 h 1002"/>
                <a:gd name="T48" fmla="*/ 0 w 1869"/>
                <a:gd name="T49" fmla="*/ 639 h 1002"/>
                <a:gd name="T50" fmla="*/ 22 w 1869"/>
                <a:gd name="T51" fmla="*/ 661 h 1002"/>
                <a:gd name="T52" fmla="*/ 1340 w 1869"/>
                <a:gd name="T53" fmla="*/ 661 h 1002"/>
                <a:gd name="T54" fmla="*/ 1340 w 1869"/>
                <a:gd name="T55" fmla="*/ 2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9" h="1002">
                  <a:moveTo>
                    <a:pt x="1851" y="535"/>
                  </a:moveTo>
                  <a:cubicBezTo>
                    <a:pt x="1534" y="535"/>
                    <a:pt x="1534" y="535"/>
                    <a:pt x="1534" y="535"/>
                  </a:cubicBezTo>
                  <a:cubicBezTo>
                    <a:pt x="1529" y="535"/>
                    <a:pt x="1524" y="531"/>
                    <a:pt x="1524" y="526"/>
                  </a:cubicBezTo>
                  <a:cubicBezTo>
                    <a:pt x="1524" y="319"/>
                    <a:pt x="1524" y="319"/>
                    <a:pt x="1524" y="319"/>
                  </a:cubicBezTo>
                  <a:cubicBezTo>
                    <a:pt x="1524" y="314"/>
                    <a:pt x="1529" y="310"/>
                    <a:pt x="1534" y="310"/>
                  </a:cubicBezTo>
                  <a:cubicBezTo>
                    <a:pt x="1737" y="310"/>
                    <a:pt x="1737" y="310"/>
                    <a:pt x="1737" y="310"/>
                  </a:cubicBezTo>
                  <a:cubicBezTo>
                    <a:pt x="1747" y="310"/>
                    <a:pt x="1751" y="318"/>
                    <a:pt x="1757" y="328"/>
                  </a:cubicBezTo>
                  <a:cubicBezTo>
                    <a:pt x="1868" y="516"/>
                    <a:pt x="1868" y="516"/>
                    <a:pt x="1868" y="516"/>
                  </a:cubicBezTo>
                  <a:cubicBezTo>
                    <a:pt x="1869" y="517"/>
                    <a:pt x="1869" y="519"/>
                    <a:pt x="1869" y="521"/>
                  </a:cubicBezTo>
                  <a:cubicBezTo>
                    <a:pt x="1867" y="529"/>
                    <a:pt x="1860" y="535"/>
                    <a:pt x="1851" y="535"/>
                  </a:cubicBezTo>
                  <a:close/>
                  <a:moveTo>
                    <a:pt x="368" y="898"/>
                  </a:moveTo>
                  <a:cubicBezTo>
                    <a:pt x="339" y="898"/>
                    <a:pt x="316" y="921"/>
                    <a:pt x="316" y="950"/>
                  </a:cubicBezTo>
                  <a:cubicBezTo>
                    <a:pt x="316" y="979"/>
                    <a:pt x="339" y="1002"/>
                    <a:pt x="368" y="1002"/>
                  </a:cubicBezTo>
                  <a:cubicBezTo>
                    <a:pt x="397" y="1002"/>
                    <a:pt x="420" y="979"/>
                    <a:pt x="420" y="950"/>
                  </a:cubicBezTo>
                  <a:cubicBezTo>
                    <a:pt x="420" y="921"/>
                    <a:pt x="397" y="898"/>
                    <a:pt x="368" y="898"/>
                  </a:cubicBezTo>
                  <a:close/>
                  <a:moveTo>
                    <a:pt x="1670" y="898"/>
                  </a:moveTo>
                  <a:cubicBezTo>
                    <a:pt x="1641" y="898"/>
                    <a:pt x="1618" y="921"/>
                    <a:pt x="1618" y="950"/>
                  </a:cubicBezTo>
                  <a:cubicBezTo>
                    <a:pt x="1618" y="979"/>
                    <a:pt x="1641" y="1002"/>
                    <a:pt x="1670" y="1002"/>
                  </a:cubicBezTo>
                  <a:cubicBezTo>
                    <a:pt x="1699" y="1002"/>
                    <a:pt x="1722" y="979"/>
                    <a:pt x="1722" y="950"/>
                  </a:cubicBezTo>
                  <a:cubicBezTo>
                    <a:pt x="1722" y="921"/>
                    <a:pt x="1699" y="898"/>
                    <a:pt x="1670" y="898"/>
                  </a:cubicBezTo>
                  <a:close/>
                  <a:moveTo>
                    <a:pt x="1340" y="22"/>
                  </a:moveTo>
                  <a:cubicBezTo>
                    <a:pt x="1340" y="10"/>
                    <a:pt x="1330" y="0"/>
                    <a:pt x="1318" y="0"/>
                  </a:cubicBezTo>
                  <a:cubicBezTo>
                    <a:pt x="22" y="0"/>
                    <a:pt x="22" y="0"/>
                    <a:pt x="22" y="0"/>
                  </a:cubicBezTo>
                  <a:cubicBezTo>
                    <a:pt x="10" y="0"/>
                    <a:pt x="0" y="10"/>
                    <a:pt x="0" y="22"/>
                  </a:cubicBezTo>
                  <a:cubicBezTo>
                    <a:pt x="0" y="639"/>
                    <a:pt x="0" y="639"/>
                    <a:pt x="0" y="639"/>
                  </a:cubicBezTo>
                  <a:cubicBezTo>
                    <a:pt x="0" y="651"/>
                    <a:pt x="10" y="661"/>
                    <a:pt x="22" y="661"/>
                  </a:cubicBezTo>
                  <a:cubicBezTo>
                    <a:pt x="1340" y="661"/>
                    <a:pt x="1340" y="661"/>
                    <a:pt x="1340" y="661"/>
                  </a:cubicBezTo>
                  <a:lnTo>
                    <a:pt x="1340" y="2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4" name="bcgIcons_Simplicity">
            <a:extLst>
              <a:ext uri="{FF2B5EF4-FFF2-40B4-BE49-F238E27FC236}">
                <a16:creationId xmlns:a16="http://schemas.microsoft.com/office/drawing/2014/main" id="{3FE70084-3A31-4EB4-8F49-3599B78A66D2}"/>
              </a:ext>
            </a:extLst>
          </p:cNvPr>
          <p:cNvGrpSpPr>
            <a:grpSpLocks noChangeAspect="1"/>
          </p:cNvGrpSpPr>
          <p:nvPr/>
        </p:nvGrpSpPr>
        <p:grpSpPr bwMode="auto">
          <a:xfrm>
            <a:off x="448233" y="3170710"/>
            <a:ext cx="543645" cy="544149"/>
            <a:chOff x="1682" y="0"/>
            <a:chExt cx="4316" cy="4320"/>
          </a:xfrm>
        </p:grpSpPr>
        <p:sp>
          <p:nvSpPr>
            <p:cNvPr id="195" name="AutoShape 23">
              <a:extLst>
                <a:ext uri="{FF2B5EF4-FFF2-40B4-BE49-F238E27FC236}">
                  <a16:creationId xmlns:a16="http://schemas.microsoft.com/office/drawing/2014/main" id="{3659893E-A63E-43B3-9581-A797B0C717D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6" name="Freeform 25">
              <a:extLst>
                <a:ext uri="{FF2B5EF4-FFF2-40B4-BE49-F238E27FC236}">
                  <a16:creationId xmlns:a16="http://schemas.microsoft.com/office/drawing/2014/main" id="{428B800B-7BCF-495B-A3E0-A8B64B387C09}"/>
                </a:ext>
              </a:extLst>
            </p:cNvPr>
            <p:cNvSpPr>
              <a:spLocks noEditPoints="1"/>
            </p:cNvSpPr>
            <p:nvPr/>
          </p:nvSpPr>
          <p:spPr bwMode="auto">
            <a:xfrm>
              <a:off x="2251" y="351"/>
              <a:ext cx="3178" cy="3615"/>
            </a:xfrm>
            <a:custGeom>
              <a:avLst/>
              <a:gdLst>
                <a:gd name="T0" fmla="*/ 1693 w 1696"/>
                <a:gd name="T1" fmla="*/ 1152 h 1928"/>
                <a:gd name="T2" fmla="*/ 1394 w 1696"/>
                <a:gd name="T3" fmla="*/ 1637 h 1928"/>
                <a:gd name="T4" fmla="*/ 865 w 1696"/>
                <a:gd name="T5" fmla="*/ 1831 h 1928"/>
                <a:gd name="T6" fmla="*/ 924 w 1696"/>
                <a:gd name="T7" fmla="*/ 1891 h 1928"/>
                <a:gd name="T8" fmla="*/ 923 w 1696"/>
                <a:gd name="T9" fmla="*/ 1922 h 1928"/>
                <a:gd name="T10" fmla="*/ 908 w 1696"/>
                <a:gd name="T11" fmla="*/ 1928 h 1928"/>
                <a:gd name="T12" fmla="*/ 892 w 1696"/>
                <a:gd name="T13" fmla="*/ 1922 h 1928"/>
                <a:gd name="T14" fmla="*/ 796 w 1696"/>
                <a:gd name="T15" fmla="*/ 1823 h 1928"/>
                <a:gd name="T16" fmla="*/ 796 w 1696"/>
                <a:gd name="T17" fmla="*/ 1791 h 1928"/>
                <a:gd name="T18" fmla="*/ 895 w 1696"/>
                <a:gd name="T19" fmla="*/ 1695 h 1928"/>
                <a:gd name="T20" fmla="*/ 926 w 1696"/>
                <a:gd name="T21" fmla="*/ 1695 h 1928"/>
                <a:gd name="T22" fmla="*/ 926 w 1696"/>
                <a:gd name="T23" fmla="*/ 1726 h 1928"/>
                <a:gd name="T24" fmla="*/ 864 w 1696"/>
                <a:gd name="T25" fmla="*/ 1787 h 1928"/>
                <a:gd name="T26" fmla="*/ 1650 w 1696"/>
                <a:gd name="T27" fmla="*/ 1143 h 1928"/>
                <a:gd name="T28" fmla="*/ 1677 w 1696"/>
                <a:gd name="T29" fmla="*/ 1126 h 1928"/>
                <a:gd name="T30" fmla="*/ 1693 w 1696"/>
                <a:gd name="T31" fmla="*/ 1152 h 1928"/>
                <a:gd name="T32" fmla="*/ 900 w 1696"/>
                <a:gd name="T33" fmla="*/ 107 h 1928"/>
                <a:gd name="T34" fmla="*/ 804 w 1696"/>
                <a:gd name="T35" fmla="*/ 8 h 1928"/>
                <a:gd name="T36" fmla="*/ 773 w 1696"/>
                <a:gd name="T37" fmla="*/ 8 h 1928"/>
                <a:gd name="T38" fmla="*/ 772 w 1696"/>
                <a:gd name="T39" fmla="*/ 39 h 1928"/>
                <a:gd name="T40" fmla="*/ 831 w 1696"/>
                <a:gd name="T41" fmla="*/ 99 h 1928"/>
                <a:gd name="T42" fmla="*/ 302 w 1696"/>
                <a:gd name="T43" fmla="*/ 293 h 1928"/>
                <a:gd name="T44" fmla="*/ 3 w 1696"/>
                <a:gd name="T45" fmla="*/ 778 h 1928"/>
                <a:gd name="T46" fmla="*/ 19 w 1696"/>
                <a:gd name="T47" fmla="*/ 804 h 1928"/>
                <a:gd name="T48" fmla="*/ 24 w 1696"/>
                <a:gd name="T49" fmla="*/ 804 h 1928"/>
                <a:gd name="T50" fmla="*/ 46 w 1696"/>
                <a:gd name="T51" fmla="*/ 787 h 1928"/>
                <a:gd name="T52" fmla="*/ 832 w 1696"/>
                <a:gd name="T53" fmla="*/ 143 h 1928"/>
                <a:gd name="T54" fmla="*/ 770 w 1696"/>
                <a:gd name="T55" fmla="*/ 204 h 1928"/>
                <a:gd name="T56" fmla="*/ 770 w 1696"/>
                <a:gd name="T57" fmla="*/ 235 h 1928"/>
                <a:gd name="T58" fmla="*/ 786 w 1696"/>
                <a:gd name="T59" fmla="*/ 241 h 1928"/>
                <a:gd name="T60" fmla="*/ 801 w 1696"/>
                <a:gd name="T61" fmla="*/ 235 h 1928"/>
                <a:gd name="T62" fmla="*/ 900 w 1696"/>
                <a:gd name="T63" fmla="*/ 139 h 1928"/>
                <a:gd name="T64" fmla="*/ 900 w 1696"/>
                <a:gd name="T65" fmla="*/ 107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6" h="1928">
                  <a:moveTo>
                    <a:pt x="1693" y="1152"/>
                  </a:moveTo>
                  <a:cubicBezTo>
                    <a:pt x="1652" y="1342"/>
                    <a:pt x="1545" y="1514"/>
                    <a:pt x="1394" y="1637"/>
                  </a:cubicBezTo>
                  <a:cubicBezTo>
                    <a:pt x="1245" y="1759"/>
                    <a:pt x="1057" y="1827"/>
                    <a:pt x="865" y="1831"/>
                  </a:cubicBezTo>
                  <a:cubicBezTo>
                    <a:pt x="924" y="1891"/>
                    <a:pt x="924" y="1891"/>
                    <a:pt x="924" y="1891"/>
                  </a:cubicBezTo>
                  <a:cubicBezTo>
                    <a:pt x="932" y="1900"/>
                    <a:pt x="932" y="1914"/>
                    <a:pt x="923" y="1922"/>
                  </a:cubicBezTo>
                  <a:cubicBezTo>
                    <a:pt x="919" y="1926"/>
                    <a:pt x="913" y="1928"/>
                    <a:pt x="908" y="1928"/>
                  </a:cubicBezTo>
                  <a:cubicBezTo>
                    <a:pt x="902" y="1928"/>
                    <a:pt x="896" y="1926"/>
                    <a:pt x="892" y="1922"/>
                  </a:cubicBezTo>
                  <a:cubicBezTo>
                    <a:pt x="796" y="1823"/>
                    <a:pt x="796" y="1823"/>
                    <a:pt x="796" y="1823"/>
                  </a:cubicBezTo>
                  <a:cubicBezTo>
                    <a:pt x="787" y="1814"/>
                    <a:pt x="787" y="1800"/>
                    <a:pt x="796" y="1791"/>
                  </a:cubicBezTo>
                  <a:cubicBezTo>
                    <a:pt x="895" y="1695"/>
                    <a:pt x="895" y="1695"/>
                    <a:pt x="895" y="1695"/>
                  </a:cubicBezTo>
                  <a:cubicBezTo>
                    <a:pt x="904" y="1686"/>
                    <a:pt x="918" y="1687"/>
                    <a:pt x="926" y="1695"/>
                  </a:cubicBezTo>
                  <a:cubicBezTo>
                    <a:pt x="935" y="1704"/>
                    <a:pt x="934" y="1718"/>
                    <a:pt x="926" y="1726"/>
                  </a:cubicBezTo>
                  <a:cubicBezTo>
                    <a:pt x="864" y="1787"/>
                    <a:pt x="864" y="1787"/>
                    <a:pt x="864" y="1787"/>
                  </a:cubicBezTo>
                  <a:cubicBezTo>
                    <a:pt x="1240" y="1779"/>
                    <a:pt x="1569" y="1511"/>
                    <a:pt x="1650" y="1143"/>
                  </a:cubicBezTo>
                  <a:cubicBezTo>
                    <a:pt x="1653" y="1131"/>
                    <a:pt x="1665" y="1124"/>
                    <a:pt x="1677" y="1126"/>
                  </a:cubicBezTo>
                  <a:cubicBezTo>
                    <a:pt x="1689" y="1129"/>
                    <a:pt x="1696" y="1141"/>
                    <a:pt x="1693" y="1152"/>
                  </a:cubicBezTo>
                  <a:close/>
                  <a:moveTo>
                    <a:pt x="900" y="107"/>
                  </a:moveTo>
                  <a:cubicBezTo>
                    <a:pt x="804" y="8"/>
                    <a:pt x="804" y="8"/>
                    <a:pt x="804" y="8"/>
                  </a:cubicBezTo>
                  <a:cubicBezTo>
                    <a:pt x="795" y="0"/>
                    <a:pt x="782" y="0"/>
                    <a:pt x="773" y="8"/>
                  </a:cubicBezTo>
                  <a:cubicBezTo>
                    <a:pt x="764" y="17"/>
                    <a:pt x="764" y="30"/>
                    <a:pt x="772" y="39"/>
                  </a:cubicBezTo>
                  <a:cubicBezTo>
                    <a:pt x="831" y="99"/>
                    <a:pt x="831" y="99"/>
                    <a:pt x="831" y="99"/>
                  </a:cubicBezTo>
                  <a:cubicBezTo>
                    <a:pt x="639" y="103"/>
                    <a:pt x="451" y="172"/>
                    <a:pt x="302" y="293"/>
                  </a:cubicBezTo>
                  <a:cubicBezTo>
                    <a:pt x="151" y="416"/>
                    <a:pt x="44" y="588"/>
                    <a:pt x="3" y="778"/>
                  </a:cubicBezTo>
                  <a:cubicBezTo>
                    <a:pt x="0" y="789"/>
                    <a:pt x="7" y="801"/>
                    <a:pt x="19" y="804"/>
                  </a:cubicBezTo>
                  <a:cubicBezTo>
                    <a:pt x="21" y="804"/>
                    <a:pt x="23" y="804"/>
                    <a:pt x="24" y="804"/>
                  </a:cubicBezTo>
                  <a:cubicBezTo>
                    <a:pt x="34" y="804"/>
                    <a:pt x="43" y="797"/>
                    <a:pt x="46" y="787"/>
                  </a:cubicBezTo>
                  <a:cubicBezTo>
                    <a:pt x="127" y="419"/>
                    <a:pt x="456" y="151"/>
                    <a:pt x="832" y="143"/>
                  </a:cubicBezTo>
                  <a:cubicBezTo>
                    <a:pt x="770" y="204"/>
                    <a:pt x="770" y="204"/>
                    <a:pt x="770" y="204"/>
                  </a:cubicBezTo>
                  <a:cubicBezTo>
                    <a:pt x="762" y="212"/>
                    <a:pt x="761" y="226"/>
                    <a:pt x="770" y="235"/>
                  </a:cubicBezTo>
                  <a:cubicBezTo>
                    <a:pt x="774" y="239"/>
                    <a:pt x="780" y="241"/>
                    <a:pt x="786" y="241"/>
                  </a:cubicBezTo>
                  <a:cubicBezTo>
                    <a:pt x="791" y="241"/>
                    <a:pt x="797" y="239"/>
                    <a:pt x="801" y="235"/>
                  </a:cubicBezTo>
                  <a:cubicBezTo>
                    <a:pt x="900" y="139"/>
                    <a:pt x="900" y="139"/>
                    <a:pt x="900" y="139"/>
                  </a:cubicBezTo>
                  <a:cubicBezTo>
                    <a:pt x="909" y="130"/>
                    <a:pt x="909" y="116"/>
                    <a:pt x="900" y="1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97" name="Freeform 26">
              <a:extLst>
                <a:ext uri="{FF2B5EF4-FFF2-40B4-BE49-F238E27FC236}">
                  <a16:creationId xmlns:a16="http://schemas.microsoft.com/office/drawing/2014/main" id="{6C176381-1432-4B8C-A2F8-2DE04B2F16FA}"/>
                </a:ext>
              </a:extLst>
            </p:cNvPr>
            <p:cNvSpPr>
              <a:spLocks noEditPoints="1"/>
            </p:cNvSpPr>
            <p:nvPr/>
          </p:nvSpPr>
          <p:spPr bwMode="auto">
            <a:xfrm>
              <a:off x="2032" y="570"/>
              <a:ext cx="3616" cy="3176"/>
            </a:xfrm>
            <a:custGeom>
              <a:avLst/>
              <a:gdLst>
                <a:gd name="T0" fmla="*/ 1922 w 1930"/>
                <a:gd name="T1" fmla="*/ 804 h 1694"/>
                <a:gd name="T2" fmla="*/ 1823 w 1930"/>
                <a:gd name="T3" fmla="*/ 900 h 1694"/>
                <a:gd name="T4" fmla="*/ 1807 w 1930"/>
                <a:gd name="T5" fmla="*/ 907 h 1694"/>
                <a:gd name="T6" fmla="*/ 1791 w 1930"/>
                <a:gd name="T7" fmla="*/ 900 h 1694"/>
                <a:gd name="T8" fmla="*/ 1695 w 1930"/>
                <a:gd name="T9" fmla="*/ 801 h 1694"/>
                <a:gd name="T10" fmla="*/ 1695 w 1930"/>
                <a:gd name="T11" fmla="*/ 770 h 1694"/>
                <a:gd name="T12" fmla="*/ 1726 w 1930"/>
                <a:gd name="T13" fmla="*/ 770 h 1694"/>
                <a:gd name="T14" fmla="*/ 1787 w 1930"/>
                <a:gd name="T15" fmla="*/ 832 h 1694"/>
                <a:gd name="T16" fmla="*/ 1143 w 1930"/>
                <a:gd name="T17" fmla="*/ 46 h 1694"/>
                <a:gd name="T18" fmla="*/ 1126 w 1930"/>
                <a:gd name="T19" fmla="*/ 19 h 1694"/>
                <a:gd name="T20" fmla="*/ 1152 w 1930"/>
                <a:gd name="T21" fmla="*/ 3 h 1694"/>
                <a:gd name="T22" fmla="*/ 1637 w 1930"/>
                <a:gd name="T23" fmla="*/ 302 h 1694"/>
                <a:gd name="T24" fmla="*/ 1831 w 1930"/>
                <a:gd name="T25" fmla="*/ 831 h 1694"/>
                <a:gd name="T26" fmla="*/ 1891 w 1930"/>
                <a:gd name="T27" fmla="*/ 772 h 1694"/>
                <a:gd name="T28" fmla="*/ 1922 w 1930"/>
                <a:gd name="T29" fmla="*/ 773 h 1694"/>
                <a:gd name="T30" fmla="*/ 1922 w 1930"/>
                <a:gd name="T31" fmla="*/ 804 h 1694"/>
                <a:gd name="T32" fmla="*/ 787 w 1930"/>
                <a:gd name="T33" fmla="*/ 1651 h 1694"/>
                <a:gd name="T34" fmla="*/ 143 w 1930"/>
                <a:gd name="T35" fmla="*/ 864 h 1694"/>
                <a:gd name="T36" fmla="*/ 204 w 1930"/>
                <a:gd name="T37" fmla="*/ 926 h 1694"/>
                <a:gd name="T38" fmla="*/ 219 w 1930"/>
                <a:gd name="T39" fmla="*/ 932 h 1694"/>
                <a:gd name="T40" fmla="*/ 235 w 1930"/>
                <a:gd name="T41" fmla="*/ 926 h 1694"/>
                <a:gd name="T42" fmla="*/ 235 w 1930"/>
                <a:gd name="T43" fmla="*/ 895 h 1694"/>
                <a:gd name="T44" fmla="*/ 139 w 1930"/>
                <a:gd name="T45" fmla="*/ 796 h 1694"/>
                <a:gd name="T46" fmla="*/ 107 w 1930"/>
                <a:gd name="T47" fmla="*/ 796 h 1694"/>
                <a:gd name="T48" fmla="*/ 8 w 1930"/>
                <a:gd name="T49" fmla="*/ 892 h 1694"/>
                <a:gd name="T50" fmla="*/ 8 w 1930"/>
                <a:gd name="T51" fmla="*/ 923 h 1694"/>
                <a:gd name="T52" fmla="*/ 39 w 1930"/>
                <a:gd name="T53" fmla="*/ 924 h 1694"/>
                <a:gd name="T54" fmla="*/ 99 w 1930"/>
                <a:gd name="T55" fmla="*/ 865 h 1694"/>
                <a:gd name="T56" fmla="*/ 293 w 1930"/>
                <a:gd name="T57" fmla="*/ 1394 h 1694"/>
                <a:gd name="T58" fmla="*/ 778 w 1930"/>
                <a:gd name="T59" fmla="*/ 1693 h 1694"/>
                <a:gd name="T60" fmla="*/ 782 w 1930"/>
                <a:gd name="T61" fmla="*/ 1694 h 1694"/>
                <a:gd name="T62" fmla="*/ 804 w 1930"/>
                <a:gd name="T63" fmla="*/ 1677 h 1694"/>
                <a:gd name="T64" fmla="*/ 787 w 1930"/>
                <a:gd name="T65" fmla="*/ 1651 h 1694"/>
                <a:gd name="T66" fmla="*/ 1473 w 1930"/>
                <a:gd name="T67" fmla="*/ 848 h 1694"/>
                <a:gd name="T68" fmla="*/ 965 w 1930"/>
                <a:gd name="T69" fmla="*/ 1356 h 1694"/>
                <a:gd name="T70" fmla="*/ 457 w 1930"/>
                <a:gd name="T71" fmla="*/ 848 h 1694"/>
                <a:gd name="T72" fmla="*/ 965 w 1930"/>
                <a:gd name="T73" fmla="*/ 340 h 1694"/>
                <a:gd name="T74" fmla="*/ 1473 w 1930"/>
                <a:gd name="T75" fmla="*/ 848 h 1694"/>
                <a:gd name="T76" fmla="*/ 1290 w 1930"/>
                <a:gd name="T77" fmla="*/ 639 h 1694"/>
                <a:gd name="T78" fmla="*/ 1259 w 1930"/>
                <a:gd name="T79" fmla="*/ 640 h 1694"/>
                <a:gd name="T80" fmla="*/ 921 w 1930"/>
                <a:gd name="T81" fmla="*/ 988 h 1694"/>
                <a:gd name="T82" fmla="*/ 735 w 1930"/>
                <a:gd name="T83" fmla="*/ 819 h 1694"/>
                <a:gd name="T84" fmla="*/ 704 w 1930"/>
                <a:gd name="T85" fmla="*/ 820 h 1694"/>
                <a:gd name="T86" fmla="*/ 705 w 1930"/>
                <a:gd name="T87" fmla="*/ 851 h 1694"/>
                <a:gd name="T88" fmla="*/ 907 w 1930"/>
                <a:gd name="T89" fmla="*/ 1035 h 1694"/>
                <a:gd name="T90" fmla="*/ 922 w 1930"/>
                <a:gd name="T91" fmla="*/ 1041 h 1694"/>
                <a:gd name="T92" fmla="*/ 937 w 1930"/>
                <a:gd name="T93" fmla="*/ 1034 h 1694"/>
                <a:gd name="T94" fmla="*/ 1290 w 1930"/>
                <a:gd name="T95" fmla="*/ 671 h 1694"/>
                <a:gd name="T96" fmla="*/ 1290 w 1930"/>
                <a:gd name="T97" fmla="*/ 639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0" h="1694">
                  <a:moveTo>
                    <a:pt x="1922" y="804"/>
                  </a:moveTo>
                  <a:cubicBezTo>
                    <a:pt x="1823" y="900"/>
                    <a:pt x="1823" y="900"/>
                    <a:pt x="1823" y="900"/>
                  </a:cubicBezTo>
                  <a:cubicBezTo>
                    <a:pt x="1818" y="905"/>
                    <a:pt x="1813" y="907"/>
                    <a:pt x="1807" y="907"/>
                  </a:cubicBezTo>
                  <a:cubicBezTo>
                    <a:pt x="1801" y="907"/>
                    <a:pt x="1796" y="904"/>
                    <a:pt x="1791" y="900"/>
                  </a:cubicBezTo>
                  <a:cubicBezTo>
                    <a:pt x="1695" y="801"/>
                    <a:pt x="1695" y="801"/>
                    <a:pt x="1695" y="801"/>
                  </a:cubicBezTo>
                  <a:cubicBezTo>
                    <a:pt x="1686" y="792"/>
                    <a:pt x="1687" y="778"/>
                    <a:pt x="1695" y="770"/>
                  </a:cubicBezTo>
                  <a:cubicBezTo>
                    <a:pt x="1704" y="761"/>
                    <a:pt x="1718" y="762"/>
                    <a:pt x="1726" y="770"/>
                  </a:cubicBezTo>
                  <a:cubicBezTo>
                    <a:pt x="1787" y="832"/>
                    <a:pt x="1787" y="832"/>
                    <a:pt x="1787" y="832"/>
                  </a:cubicBezTo>
                  <a:cubicBezTo>
                    <a:pt x="1779" y="456"/>
                    <a:pt x="1511" y="127"/>
                    <a:pt x="1143" y="46"/>
                  </a:cubicBezTo>
                  <a:cubicBezTo>
                    <a:pt x="1131" y="43"/>
                    <a:pt x="1124" y="31"/>
                    <a:pt x="1126" y="19"/>
                  </a:cubicBezTo>
                  <a:cubicBezTo>
                    <a:pt x="1129" y="8"/>
                    <a:pt x="1141" y="0"/>
                    <a:pt x="1152" y="3"/>
                  </a:cubicBezTo>
                  <a:cubicBezTo>
                    <a:pt x="1342" y="44"/>
                    <a:pt x="1514" y="151"/>
                    <a:pt x="1637" y="302"/>
                  </a:cubicBezTo>
                  <a:cubicBezTo>
                    <a:pt x="1759" y="451"/>
                    <a:pt x="1827" y="639"/>
                    <a:pt x="1831" y="831"/>
                  </a:cubicBezTo>
                  <a:cubicBezTo>
                    <a:pt x="1891" y="772"/>
                    <a:pt x="1891" y="772"/>
                    <a:pt x="1891" y="772"/>
                  </a:cubicBezTo>
                  <a:cubicBezTo>
                    <a:pt x="1900" y="764"/>
                    <a:pt x="1914" y="764"/>
                    <a:pt x="1922" y="773"/>
                  </a:cubicBezTo>
                  <a:cubicBezTo>
                    <a:pt x="1930" y="781"/>
                    <a:pt x="1930" y="795"/>
                    <a:pt x="1922" y="804"/>
                  </a:cubicBezTo>
                  <a:close/>
                  <a:moveTo>
                    <a:pt x="787" y="1651"/>
                  </a:moveTo>
                  <a:cubicBezTo>
                    <a:pt x="419" y="1569"/>
                    <a:pt x="151" y="1240"/>
                    <a:pt x="143" y="864"/>
                  </a:cubicBezTo>
                  <a:cubicBezTo>
                    <a:pt x="204" y="926"/>
                    <a:pt x="204" y="926"/>
                    <a:pt x="204" y="926"/>
                  </a:cubicBezTo>
                  <a:cubicBezTo>
                    <a:pt x="208" y="930"/>
                    <a:pt x="214" y="932"/>
                    <a:pt x="219" y="932"/>
                  </a:cubicBezTo>
                  <a:cubicBezTo>
                    <a:pt x="225" y="932"/>
                    <a:pt x="230" y="930"/>
                    <a:pt x="235" y="926"/>
                  </a:cubicBezTo>
                  <a:cubicBezTo>
                    <a:pt x="243" y="918"/>
                    <a:pt x="244" y="904"/>
                    <a:pt x="235" y="895"/>
                  </a:cubicBezTo>
                  <a:cubicBezTo>
                    <a:pt x="139" y="796"/>
                    <a:pt x="139" y="796"/>
                    <a:pt x="139" y="796"/>
                  </a:cubicBezTo>
                  <a:cubicBezTo>
                    <a:pt x="130" y="787"/>
                    <a:pt x="116" y="787"/>
                    <a:pt x="107" y="796"/>
                  </a:cubicBezTo>
                  <a:cubicBezTo>
                    <a:pt x="8" y="892"/>
                    <a:pt x="8" y="892"/>
                    <a:pt x="8" y="892"/>
                  </a:cubicBezTo>
                  <a:cubicBezTo>
                    <a:pt x="0" y="901"/>
                    <a:pt x="0" y="915"/>
                    <a:pt x="8" y="923"/>
                  </a:cubicBezTo>
                  <a:cubicBezTo>
                    <a:pt x="16" y="932"/>
                    <a:pt x="30" y="932"/>
                    <a:pt x="39" y="924"/>
                  </a:cubicBezTo>
                  <a:cubicBezTo>
                    <a:pt x="99" y="865"/>
                    <a:pt x="99" y="865"/>
                    <a:pt x="99" y="865"/>
                  </a:cubicBezTo>
                  <a:cubicBezTo>
                    <a:pt x="103" y="1057"/>
                    <a:pt x="172" y="1245"/>
                    <a:pt x="293" y="1394"/>
                  </a:cubicBezTo>
                  <a:cubicBezTo>
                    <a:pt x="416" y="1545"/>
                    <a:pt x="588" y="1652"/>
                    <a:pt x="778" y="1693"/>
                  </a:cubicBezTo>
                  <a:cubicBezTo>
                    <a:pt x="779" y="1694"/>
                    <a:pt x="781" y="1694"/>
                    <a:pt x="782" y="1694"/>
                  </a:cubicBezTo>
                  <a:cubicBezTo>
                    <a:pt x="792" y="1694"/>
                    <a:pt x="802" y="1687"/>
                    <a:pt x="804" y="1677"/>
                  </a:cubicBezTo>
                  <a:cubicBezTo>
                    <a:pt x="806" y="1665"/>
                    <a:pt x="799" y="1653"/>
                    <a:pt x="787" y="1651"/>
                  </a:cubicBezTo>
                  <a:close/>
                  <a:moveTo>
                    <a:pt x="1473" y="848"/>
                  </a:moveTo>
                  <a:cubicBezTo>
                    <a:pt x="1473" y="1129"/>
                    <a:pt x="1246" y="1356"/>
                    <a:pt x="965" y="1356"/>
                  </a:cubicBezTo>
                  <a:cubicBezTo>
                    <a:pt x="684" y="1356"/>
                    <a:pt x="457" y="1129"/>
                    <a:pt x="457" y="848"/>
                  </a:cubicBezTo>
                  <a:cubicBezTo>
                    <a:pt x="457" y="567"/>
                    <a:pt x="684" y="340"/>
                    <a:pt x="965" y="340"/>
                  </a:cubicBezTo>
                  <a:cubicBezTo>
                    <a:pt x="1246" y="340"/>
                    <a:pt x="1473" y="567"/>
                    <a:pt x="1473" y="848"/>
                  </a:cubicBezTo>
                  <a:close/>
                  <a:moveTo>
                    <a:pt x="1290" y="639"/>
                  </a:moveTo>
                  <a:cubicBezTo>
                    <a:pt x="1281" y="631"/>
                    <a:pt x="1267" y="631"/>
                    <a:pt x="1259" y="640"/>
                  </a:cubicBezTo>
                  <a:cubicBezTo>
                    <a:pt x="921" y="988"/>
                    <a:pt x="921" y="988"/>
                    <a:pt x="921" y="988"/>
                  </a:cubicBezTo>
                  <a:cubicBezTo>
                    <a:pt x="735" y="819"/>
                    <a:pt x="735" y="819"/>
                    <a:pt x="735" y="819"/>
                  </a:cubicBezTo>
                  <a:cubicBezTo>
                    <a:pt x="726" y="810"/>
                    <a:pt x="712" y="811"/>
                    <a:pt x="704" y="820"/>
                  </a:cubicBezTo>
                  <a:cubicBezTo>
                    <a:pt x="696" y="829"/>
                    <a:pt x="696" y="843"/>
                    <a:pt x="705" y="851"/>
                  </a:cubicBezTo>
                  <a:cubicBezTo>
                    <a:pt x="907" y="1035"/>
                    <a:pt x="907" y="1035"/>
                    <a:pt x="907" y="1035"/>
                  </a:cubicBezTo>
                  <a:cubicBezTo>
                    <a:pt x="911" y="1039"/>
                    <a:pt x="916" y="1041"/>
                    <a:pt x="922" y="1041"/>
                  </a:cubicBezTo>
                  <a:cubicBezTo>
                    <a:pt x="927" y="1041"/>
                    <a:pt x="933" y="1039"/>
                    <a:pt x="937" y="1034"/>
                  </a:cubicBezTo>
                  <a:cubicBezTo>
                    <a:pt x="1290" y="671"/>
                    <a:pt x="1290" y="671"/>
                    <a:pt x="1290" y="671"/>
                  </a:cubicBezTo>
                  <a:cubicBezTo>
                    <a:pt x="1299" y="662"/>
                    <a:pt x="1299" y="648"/>
                    <a:pt x="1290" y="63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198" name="Group 197"/>
          <p:cNvGrpSpPr>
            <a:grpSpLocks noChangeAspect="1"/>
          </p:cNvGrpSpPr>
          <p:nvPr/>
        </p:nvGrpSpPr>
        <p:grpSpPr>
          <a:xfrm>
            <a:off x="447981" y="3698335"/>
            <a:ext cx="544149" cy="544149"/>
            <a:chOff x="5273675" y="2606675"/>
            <a:chExt cx="1644650" cy="1644650"/>
          </a:xfrm>
        </p:grpSpPr>
        <p:sp>
          <p:nvSpPr>
            <p:cNvPr id="199"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nvGrpSpPr>
            <p:cNvPr id="200" name="Group 199"/>
            <p:cNvGrpSpPr/>
            <p:nvPr/>
          </p:nvGrpSpPr>
          <p:grpSpPr>
            <a:xfrm>
              <a:off x="5646738" y="2776538"/>
              <a:ext cx="898525" cy="1304925"/>
              <a:chOff x="5646738" y="2776538"/>
              <a:chExt cx="898525" cy="1304925"/>
            </a:xfrm>
          </p:grpSpPr>
          <p:sp>
            <p:nvSpPr>
              <p:cNvPr id="201" name="Freeform 200"/>
              <p:cNvSpPr>
                <a:spLocks/>
              </p:cNvSpPr>
              <p:nvPr/>
            </p:nvSpPr>
            <p:spPr bwMode="auto">
              <a:xfrm>
                <a:off x="5646738" y="2890838"/>
                <a:ext cx="898525" cy="1190625"/>
              </a:xfrm>
              <a:custGeom>
                <a:avLst/>
                <a:gdLst>
                  <a:gd name="connsiteX0" fmla="*/ 311196 w 898525"/>
                  <a:gd name="connsiteY0" fmla="*/ 816042 h 1190625"/>
                  <a:gd name="connsiteX1" fmla="*/ 333306 w 898525"/>
                  <a:gd name="connsiteY1" fmla="*/ 816042 h 1190625"/>
                  <a:gd name="connsiteX2" fmla="*/ 333306 w 898525"/>
                  <a:gd name="connsiteY2" fmla="*/ 838143 h 1190625"/>
                  <a:gd name="connsiteX3" fmla="*/ 302637 w 898525"/>
                  <a:gd name="connsiteY3" fmla="*/ 868800 h 1190625"/>
                  <a:gd name="connsiteX4" fmla="*/ 271255 w 898525"/>
                  <a:gd name="connsiteY4" fmla="*/ 900170 h 1190625"/>
                  <a:gd name="connsiteX5" fmla="*/ 247006 w 898525"/>
                  <a:gd name="connsiteY5" fmla="*/ 924410 h 1190625"/>
                  <a:gd name="connsiteX6" fmla="*/ 236307 w 898525"/>
                  <a:gd name="connsiteY6" fmla="*/ 928688 h 1190625"/>
                  <a:gd name="connsiteX7" fmla="*/ 224896 w 898525"/>
                  <a:gd name="connsiteY7" fmla="*/ 924410 h 1190625"/>
                  <a:gd name="connsiteX8" fmla="*/ 197793 w 898525"/>
                  <a:gd name="connsiteY8" fmla="*/ 896605 h 1190625"/>
                  <a:gd name="connsiteX9" fmla="*/ 197793 w 898525"/>
                  <a:gd name="connsiteY9" fmla="*/ 874504 h 1190625"/>
                  <a:gd name="connsiteX10" fmla="*/ 219903 w 898525"/>
                  <a:gd name="connsiteY10" fmla="*/ 874504 h 1190625"/>
                  <a:gd name="connsiteX11" fmla="*/ 236307 w 898525"/>
                  <a:gd name="connsiteY11" fmla="*/ 890902 h 1190625"/>
                  <a:gd name="connsiteX12" fmla="*/ 269829 w 898525"/>
                  <a:gd name="connsiteY12" fmla="*/ 857393 h 1190625"/>
                  <a:gd name="connsiteX13" fmla="*/ 297645 w 898525"/>
                  <a:gd name="connsiteY13" fmla="*/ 829588 h 1190625"/>
                  <a:gd name="connsiteX14" fmla="*/ 311196 w 898525"/>
                  <a:gd name="connsiteY14" fmla="*/ 816042 h 1190625"/>
                  <a:gd name="connsiteX15" fmla="*/ 311196 w 898525"/>
                  <a:gd name="connsiteY15" fmla="*/ 539104 h 1190625"/>
                  <a:gd name="connsiteX16" fmla="*/ 333306 w 898525"/>
                  <a:gd name="connsiteY16" fmla="*/ 539104 h 1190625"/>
                  <a:gd name="connsiteX17" fmla="*/ 333306 w 898525"/>
                  <a:gd name="connsiteY17" fmla="*/ 561918 h 1190625"/>
                  <a:gd name="connsiteX18" fmla="*/ 302637 w 898525"/>
                  <a:gd name="connsiteY18" fmla="*/ 592575 h 1190625"/>
                  <a:gd name="connsiteX19" fmla="*/ 271255 w 898525"/>
                  <a:gd name="connsiteY19" fmla="*/ 623945 h 1190625"/>
                  <a:gd name="connsiteX20" fmla="*/ 247006 w 898525"/>
                  <a:gd name="connsiteY20" fmla="*/ 647472 h 1190625"/>
                  <a:gd name="connsiteX21" fmla="*/ 236307 w 898525"/>
                  <a:gd name="connsiteY21" fmla="*/ 652463 h 1190625"/>
                  <a:gd name="connsiteX22" fmla="*/ 224896 w 898525"/>
                  <a:gd name="connsiteY22" fmla="*/ 647472 h 1190625"/>
                  <a:gd name="connsiteX23" fmla="*/ 197793 w 898525"/>
                  <a:gd name="connsiteY23" fmla="*/ 620380 h 1190625"/>
                  <a:gd name="connsiteX24" fmla="*/ 197793 w 898525"/>
                  <a:gd name="connsiteY24" fmla="*/ 598279 h 1190625"/>
                  <a:gd name="connsiteX25" fmla="*/ 219903 w 898525"/>
                  <a:gd name="connsiteY25" fmla="*/ 598279 h 1190625"/>
                  <a:gd name="connsiteX26" fmla="*/ 236307 w 898525"/>
                  <a:gd name="connsiteY26" fmla="*/ 614677 h 1190625"/>
                  <a:gd name="connsiteX27" fmla="*/ 269829 w 898525"/>
                  <a:gd name="connsiteY27" fmla="*/ 581168 h 1190625"/>
                  <a:gd name="connsiteX28" fmla="*/ 297645 w 898525"/>
                  <a:gd name="connsiteY28" fmla="*/ 553363 h 1190625"/>
                  <a:gd name="connsiteX29" fmla="*/ 311196 w 898525"/>
                  <a:gd name="connsiteY29" fmla="*/ 539104 h 1190625"/>
                  <a:gd name="connsiteX30" fmla="*/ 311196 w 898525"/>
                  <a:gd name="connsiteY30" fmla="*/ 257242 h 1190625"/>
                  <a:gd name="connsiteX31" fmla="*/ 333306 w 898525"/>
                  <a:gd name="connsiteY31" fmla="*/ 257242 h 1190625"/>
                  <a:gd name="connsiteX32" fmla="*/ 333306 w 898525"/>
                  <a:gd name="connsiteY32" fmla="*/ 279343 h 1190625"/>
                  <a:gd name="connsiteX33" fmla="*/ 302637 w 898525"/>
                  <a:gd name="connsiteY33" fmla="*/ 310000 h 1190625"/>
                  <a:gd name="connsiteX34" fmla="*/ 271255 w 898525"/>
                  <a:gd name="connsiteY34" fmla="*/ 341370 h 1190625"/>
                  <a:gd name="connsiteX35" fmla="*/ 247006 w 898525"/>
                  <a:gd name="connsiteY35" fmla="*/ 365610 h 1190625"/>
                  <a:gd name="connsiteX36" fmla="*/ 236307 w 898525"/>
                  <a:gd name="connsiteY36" fmla="*/ 369888 h 1190625"/>
                  <a:gd name="connsiteX37" fmla="*/ 224896 w 898525"/>
                  <a:gd name="connsiteY37" fmla="*/ 365610 h 1190625"/>
                  <a:gd name="connsiteX38" fmla="*/ 197793 w 898525"/>
                  <a:gd name="connsiteY38" fmla="*/ 338518 h 1190625"/>
                  <a:gd name="connsiteX39" fmla="*/ 197793 w 898525"/>
                  <a:gd name="connsiteY39" fmla="*/ 316417 h 1190625"/>
                  <a:gd name="connsiteX40" fmla="*/ 219903 w 898525"/>
                  <a:gd name="connsiteY40" fmla="*/ 316417 h 1190625"/>
                  <a:gd name="connsiteX41" fmla="*/ 236307 w 898525"/>
                  <a:gd name="connsiteY41" fmla="*/ 332102 h 1190625"/>
                  <a:gd name="connsiteX42" fmla="*/ 269829 w 898525"/>
                  <a:gd name="connsiteY42" fmla="*/ 298593 h 1190625"/>
                  <a:gd name="connsiteX43" fmla="*/ 297645 w 898525"/>
                  <a:gd name="connsiteY43" fmla="*/ 271501 h 1190625"/>
                  <a:gd name="connsiteX44" fmla="*/ 311196 w 898525"/>
                  <a:gd name="connsiteY44" fmla="*/ 257242 h 1190625"/>
                  <a:gd name="connsiteX45" fmla="*/ 15714 w 898525"/>
                  <a:gd name="connsiteY45" fmla="*/ 0 h 1190625"/>
                  <a:gd name="connsiteX46" fmla="*/ 272843 w 898525"/>
                  <a:gd name="connsiteY46" fmla="*/ 0 h 1190625"/>
                  <a:gd name="connsiteX47" fmla="*/ 272843 w 898525"/>
                  <a:gd name="connsiteY47" fmla="*/ 31370 h 1190625"/>
                  <a:gd name="connsiteX48" fmla="*/ 31427 w 898525"/>
                  <a:gd name="connsiteY48" fmla="*/ 31370 h 1190625"/>
                  <a:gd name="connsiteX49" fmla="*/ 31427 w 898525"/>
                  <a:gd name="connsiteY49" fmla="*/ 1159255 h 1190625"/>
                  <a:gd name="connsiteX50" fmla="*/ 867098 w 898525"/>
                  <a:gd name="connsiteY50" fmla="*/ 1159255 h 1190625"/>
                  <a:gd name="connsiteX51" fmla="*/ 867098 w 898525"/>
                  <a:gd name="connsiteY51" fmla="*/ 31370 h 1190625"/>
                  <a:gd name="connsiteX52" fmla="*/ 625682 w 898525"/>
                  <a:gd name="connsiteY52" fmla="*/ 31370 h 1190625"/>
                  <a:gd name="connsiteX53" fmla="*/ 625682 w 898525"/>
                  <a:gd name="connsiteY53" fmla="*/ 0 h 1190625"/>
                  <a:gd name="connsiteX54" fmla="*/ 882812 w 898525"/>
                  <a:gd name="connsiteY54" fmla="*/ 0 h 1190625"/>
                  <a:gd name="connsiteX55" fmla="*/ 898525 w 898525"/>
                  <a:gd name="connsiteY55" fmla="*/ 15685 h 1190625"/>
                  <a:gd name="connsiteX56" fmla="*/ 898525 w 898525"/>
                  <a:gd name="connsiteY56" fmla="*/ 1174940 h 1190625"/>
                  <a:gd name="connsiteX57" fmla="*/ 882812 w 898525"/>
                  <a:gd name="connsiteY57" fmla="*/ 1190625 h 1190625"/>
                  <a:gd name="connsiteX58" fmla="*/ 15714 w 898525"/>
                  <a:gd name="connsiteY58" fmla="*/ 1190625 h 1190625"/>
                  <a:gd name="connsiteX59" fmla="*/ 0 w 898525"/>
                  <a:gd name="connsiteY59" fmla="*/ 1174940 h 1190625"/>
                  <a:gd name="connsiteX60" fmla="*/ 0 w 898525"/>
                  <a:gd name="connsiteY60" fmla="*/ 15685 h 1190625"/>
                  <a:gd name="connsiteX61" fmla="*/ 15714 w 898525"/>
                  <a:gd name="connsiteY61" fmla="*/ 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98525" h="1190625">
                    <a:moveTo>
                      <a:pt x="311196" y="816042"/>
                    </a:moveTo>
                    <a:cubicBezTo>
                      <a:pt x="317615" y="809625"/>
                      <a:pt x="327600" y="809625"/>
                      <a:pt x="333306" y="816042"/>
                    </a:cubicBezTo>
                    <a:cubicBezTo>
                      <a:pt x="339725" y="821745"/>
                      <a:pt x="339725" y="831727"/>
                      <a:pt x="333306" y="838143"/>
                    </a:cubicBezTo>
                    <a:cubicBezTo>
                      <a:pt x="333306" y="838143"/>
                      <a:pt x="333306" y="838143"/>
                      <a:pt x="302637" y="868800"/>
                    </a:cubicBezTo>
                    <a:cubicBezTo>
                      <a:pt x="302637" y="868800"/>
                      <a:pt x="302637" y="868800"/>
                      <a:pt x="271255" y="900170"/>
                    </a:cubicBezTo>
                    <a:cubicBezTo>
                      <a:pt x="271255" y="900170"/>
                      <a:pt x="271255" y="900170"/>
                      <a:pt x="247006" y="924410"/>
                    </a:cubicBezTo>
                    <a:cubicBezTo>
                      <a:pt x="244153" y="927262"/>
                      <a:pt x="240587" y="928688"/>
                      <a:pt x="236307" y="928688"/>
                    </a:cubicBezTo>
                    <a:cubicBezTo>
                      <a:pt x="232028" y="928688"/>
                      <a:pt x="228462" y="927262"/>
                      <a:pt x="224896" y="924410"/>
                    </a:cubicBezTo>
                    <a:cubicBezTo>
                      <a:pt x="224896" y="924410"/>
                      <a:pt x="224896" y="924410"/>
                      <a:pt x="197793" y="896605"/>
                    </a:cubicBezTo>
                    <a:cubicBezTo>
                      <a:pt x="192087" y="890902"/>
                      <a:pt x="192087" y="880920"/>
                      <a:pt x="197793" y="874504"/>
                    </a:cubicBezTo>
                    <a:cubicBezTo>
                      <a:pt x="204212" y="868800"/>
                      <a:pt x="214197" y="868800"/>
                      <a:pt x="219903" y="874504"/>
                    </a:cubicBezTo>
                    <a:cubicBezTo>
                      <a:pt x="219903" y="874504"/>
                      <a:pt x="219903" y="874504"/>
                      <a:pt x="236307" y="890902"/>
                    </a:cubicBezTo>
                    <a:cubicBezTo>
                      <a:pt x="236307" y="890902"/>
                      <a:pt x="236307" y="890902"/>
                      <a:pt x="269829" y="857393"/>
                    </a:cubicBezTo>
                    <a:cubicBezTo>
                      <a:pt x="269829" y="857393"/>
                      <a:pt x="269829" y="857393"/>
                      <a:pt x="297645" y="829588"/>
                    </a:cubicBezTo>
                    <a:cubicBezTo>
                      <a:pt x="297645" y="829588"/>
                      <a:pt x="297645" y="829588"/>
                      <a:pt x="311196" y="816042"/>
                    </a:cubicBezTo>
                    <a:close/>
                    <a:moveTo>
                      <a:pt x="311196" y="539104"/>
                    </a:moveTo>
                    <a:cubicBezTo>
                      <a:pt x="317615" y="533400"/>
                      <a:pt x="327600" y="533400"/>
                      <a:pt x="333306" y="539104"/>
                    </a:cubicBezTo>
                    <a:cubicBezTo>
                      <a:pt x="339725" y="545520"/>
                      <a:pt x="339725" y="555502"/>
                      <a:pt x="333306" y="561918"/>
                    </a:cubicBezTo>
                    <a:cubicBezTo>
                      <a:pt x="333306" y="561918"/>
                      <a:pt x="333306" y="561918"/>
                      <a:pt x="302637" y="592575"/>
                    </a:cubicBezTo>
                    <a:cubicBezTo>
                      <a:pt x="302637" y="592575"/>
                      <a:pt x="302637" y="592575"/>
                      <a:pt x="271255" y="623945"/>
                    </a:cubicBezTo>
                    <a:cubicBezTo>
                      <a:pt x="271255" y="623945"/>
                      <a:pt x="271255" y="623945"/>
                      <a:pt x="247006" y="647472"/>
                    </a:cubicBezTo>
                    <a:cubicBezTo>
                      <a:pt x="244153" y="651037"/>
                      <a:pt x="240587" y="652463"/>
                      <a:pt x="236307" y="652463"/>
                    </a:cubicBezTo>
                    <a:cubicBezTo>
                      <a:pt x="232028" y="652463"/>
                      <a:pt x="228462" y="651037"/>
                      <a:pt x="224896" y="647472"/>
                    </a:cubicBezTo>
                    <a:cubicBezTo>
                      <a:pt x="224896" y="647472"/>
                      <a:pt x="224896" y="647472"/>
                      <a:pt x="197793" y="620380"/>
                    </a:cubicBezTo>
                    <a:cubicBezTo>
                      <a:pt x="192087" y="614677"/>
                      <a:pt x="192087" y="604695"/>
                      <a:pt x="197793" y="598279"/>
                    </a:cubicBezTo>
                    <a:cubicBezTo>
                      <a:pt x="204212" y="592575"/>
                      <a:pt x="214197" y="592575"/>
                      <a:pt x="219903" y="598279"/>
                    </a:cubicBezTo>
                    <a:cubicBezTo>
                      <a:pt x="219903" y="598279"/>
                      <a:pt x="219903" y="598279"/>
                      <a:pt x="236307" y="614677"/>
                    </a:cubicBezTo>
                    <a:cubicBezTo>
                      <a:pt x="236307" y="614677"/>
                      <a:pt x="236307" y="614677"/>
                      <a:pt x="269829" y="581168"/>
                    </a:cubicBezTo>
                    <a:cubicBezTo>
                      <a:pt x="269829" y="581168"/>
                      <a:pt x="269829" y="581168"/>
                      <a:pt x="297645" y="553363"/>
                    </a:cubicBezTo>
                    <a:cubicBezTo>
                      <a:pt x="297645" y="553363"/>
                      <a:pt x="297645" y="553363"/>
                      <a:pt x="311196" y="539104"/>
                    </a:cubicBezTo>
                    <a:close/>
                    <a:moveTo>
                      <a:pt x="311196" y="257242"/>
                    </a:moveTo>
                    <a:cubicBezTo>
                      <a:pt x="317615" y="250825"/>
                      <a:pt x="327600" y="250825"/>
                      <a:pt x="333306" y="257242"/>
                    </a:cubicBezTo>
                    <a:cubicBezTo>
                      <a:pt x="339725" y="263658"/>
                      <a:pt x="339725" y="272927"/>
                      <a:pt x="333306" y="279343"/>
                    </a:cubicBezTo>
                    <a:cubicBezTo>
                      <a:pt x="333306" y="279343"/>
                      <a:pt x="333306" y="279343"/>
                      <a:pt x="302637" y="310000"/>
                    </a:cubicBezTo>
                    <a:cubicBezTo>
                      <a:pt x="302637" y="310000"/>
                      <a:pt x="302637" y="310000"/>
                      <a:pt x="271255" y="341370"/>
                    </a:cubicBezTo>
                    <a:cubicBezTo>
                      <a:pt x="271255" y="341370"/>
                      <a:pt x="271255" y="341370"/>
                      <a:pt x="247006" y="365610"/>
                    </a:cubicBezTo>
                    <a:cubicBezTo>
                      <a:pt x="244153" y="368462"/>
                      <a:pt x="240587" y="369888"/>
                      <a:pt x="236307" y="369888"/>
                    </a:cubicBezTo>
                    <a:cubicBezTo>
                      <a:pt x="232028" y="369888"/>
                      <a:pt x="228462" y="368462"/>
                      <a:pt x="224896" y="365610"/>
                    </a:cubicBezTo>
                    <a:cubicBezTo>
                      <a:pt x="224896" y="365610"/>
                      <a:pt x="224896" y="365610"/>
                      <a:pt x="197793" y="338518"/>
                    </a:cubicBezTo>
                    <a:cubicBezTo>
                      <a:pt x="192087" y="332102"/>
                      <a:pt x="192087" y="322120"/>
                      <a:pt x="197793" y="316417"/>
                    </a:cubicBezTo>
                    <a:cubicBezTo>
                      <a:pt x="204212" y="310000"/>
                      <a:pt x="214197" y="310000"/>
                      <a:pt x="219903" y="316417"/>
                    </a:cubicBezTo>
                    <a:cubicBezTo>
                      <a:pt x="219903" y="316417"/>
                      <a:pt x="219903" y="316417"/>
                      <a:pt x="236307" y="332102"/>
                    </a:cubicBezTo>
                    <a:cubicBezTo>
                      <a:pt x="236307" y="332102"/>
                      <a:pt x="236307" y="332102"/>
                      <a:pt x="269829" y="298593"/>
                    </a:cubicBezTo>
                    <a:cubicBezTo>
                      <a:pt x="269829" y="298593"/>
                      <a:pt x="269829" y="298593"/>
                      <a:pt x="297645" y="271501"/>
                    </a:cubicBezTo>
                    <a:cubicBezTo>
                      <a:pt x="297645" y="271501"/>
                      <a:pt x="297645" y="271501"/>
                      <a:pt x="311196" y="257242"/>
                    </a:cubicBezTo>
                    <a:close/>
                    <a:moveTo>
                      <a:pt x="15714" y="0"/>
                    </a:moveTo>
                    <a:cubicBezTo>
                      <a:pt x="15714" y="0"/>
                      <a:pt x="15714" y="0"/>
                      <a:pt x="272843" y="0"/>
                    </a:cubicBezTo>
                    <a:cubicBezTo>
                      <a:pt x="272843" y="0"/>
                      <a:pt x="272843" y="0"/>
                      <a:pt x="272843" y="31370"/>
                    </a:cubicBezTo>
                    <a:cubicBezTo>
                      <a:pt x="272843" y="31370"/>
                      <a:pt x="272843" y="31370"/>
                      <a:pt x="31427" y="31370"/>
                    </a:cubicBezTo>
                    <a:cubicBezTo>
                      <a:pt x="31427" y="31370"/>
                      <a:pt x="31427" y="31370"/>
                      <a:pt x="31427" y="1159255"/>
                    </a:cubicBezTo>
                    <a:cubicBezTo>
                      <a:pt x="31427" y="1159255"/>
                      <a:pt x="31427" y="1159255"/>
                      <a:pt x="867098" y="1159255"/>
                    </a:cubicBezTo>
                    <a:cubicBezTo>
                      <a:pt x="867098" y="1159255"/>
                      <a:pt x="867098" y="1159255"/>
                      <a:pt x="867098" y="31370"/>
                    </a:cubicBezTo>
                    <a:cubicBezTo>
                      <a:pt x="867098" y="31370"/>
                      <a:pt x="867098" y="31370"/>
                      <a:pt x="625682" y="31370"/>
                    </a:cubicBezTo>
                    <a:cubicBezTo>
                      <a:pt x="625682" y="31370"/>
                      <a:pt x="625682" y="31370"/>
                      <a:pt x="625682" y="0"/>
                    </a:cubicBezTo>
                    <a:cubicBezTo>
                      <a:pt x="625682" y="0"/>
                      <a:pt x="625682" y="0"/>
                      <a:pt x="882812" y="0"/>
                    </a:cubicBezTo>
                    <a:cubicBezTo>
                      <a:pt x="892097" y="0"/>
                      <a:pt x="898525" y="7130"/>
                      <a:pt x="898525" y="15685"/>
                    </a:cubicBezTo>
                    <a:cubicBezTo>
                      <a:pt x="898525" y="15685"/>
                      <a:pt x="898525" y="15685"/>
                      <a:pt x="898525" y="1174940"/>
                    </a:cubicBezTo>
                    <a:cubicBezTo>
                      <a:pt x="898525" y="1184209"/>
                      <a:pt x="892097" y="1190625"/>
                      <a:pt x="882812" y="1190625"/>
                    </a:cubicBezTo>
                    <a:cubicBezTo>
                      <a:pt x="882812" y="1190625"/>
                      <a:pt x="882812" y="1190625"/>
                      <a:pt x="15714" y="1190625"/>
                    </a:cubicBezTo>
                    <a:cubicBezTo>
                      <a:pt x="6428" y="1190625"/>
                      <a:pt x="0" y="1184209"/>
                      <a:pt x="0" y="1174940"/>
                    </a:cubicBezTo>
                    <a:cubicBezTo>
                      <a:pt x="0" y="1174940"/>
                      <a:pt x="0" y="1174940"/>
                      <a:pt x="0" y="15685"/>
                    </a:cubicBezTo>
                    <a:cubicBezTo>
                      <a:pt x="0" y="7130"/>
                      <a:pt x="6428" y="0"/>
                      <a:pt x="157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sp>
            <p:nvSpPr>
              <p:cNvPr id="202" name="Freeform 201"/>
              <p:cNvSpPr>
                <a:spLocks/>
              </p:cNvSpPr>
              <p:nvPr/>
            </p:nvSpPr>
            <p:spPr bwMode="auto">
              <a:xfrm>
                <a:off x="5795963" y="2776538"/>
                <a:ext cx="600075" cy="1093787"/>
              </a:xfrm>
              <a:custGeom>
                <a:avLst/>
                <a:gdLst>
                  <a:gd name="connsiteX0" fmla="*/ 296727 w 600075"/>
                  <a:gd name="connsiteY0" fmla="*/ 1044575 h 1093787"/>
                  <a:gd name="connsiteX1" fmla="*/ 584335 w 600075"/>
                  <a:gd name="connsiteY1" fmla="*/ 1044575 h 1093787"/>
                  <a:gd name="connsiteX2" fmla="*/ 600075 w 600075"/>
                  <a:gd name="connsiteY2" fmla="*/ 1060450 h 1093787"/>
                  <a:gd name="connsiteX3" fmla="*/ 584335 w 600075"/>
                  <a:gd name="connsiteY3" fmla="*/ 1076325 h 1093787"/>
                  <a:gd name="connsiteX4" fmla="*/ 296727 w 600075"/>
                  <a:gd name="connsiteY4" fmla="*/ 1076325 h 1093787"/>
                  <a:gd name="connsiteX5" fmla="*/ 280987 w 600075"/>
                  <a:gd name="connsiteY5" fmla="*/ 1060450 h 1093787"/>
                  <a:gd name="connsiteX6" fmla="*/ 296727 w 600075"/>
                  <a:gd name="connsiteY6" fmla="*/ 1044575 h 1093787"/>
                  <a:gd name="connsiteX7" fmla="*/ 296727 w 600075"/>
                  <a:gd name="connsiteY7" fmla="*/ 958850 h 1093787"/>
                  <a:gd name="connsiteX8" fmla="*/ 584335 w 600075"/>
                  <a:gd name="connsiteY8" fmla="*/ 958850 h 1093787"/>
                  <a:gd name="connsiteX9" fmla="*/ 600075 w 600075"/>
                  <a:gd name="connsiteY9" fmla="*/ 974725 h 1093787"/>
                  <a:gd name="connsiteX10" fmla="*/ 584335 w 600075"/>
                  <a:gd name="connsiteY10" fmla="*/ 990600 h 1093787"/>
                  <a:gd name="connsiteX11" fmla="*/ 296727 w 600075"/>
                  <a:gd name="connsiteY11" fmla="*/ 990600 h 1093787"/>
                  <a:gd name="connsiteX12" fmla="*/ 280987 w 600075"/>
                  <a:gd name="connsiteY12" fmla="*/ 974725 h 1093787"/>
                  <a:gd name="connsiteX13" fmla="*/ 296727 w 600075"/>
                  <a:gd name="connsiteY13" fmla="*/ 958850 h 1093787"/>
                  <a:gd name="connsiteX14" fmla="*/ 15667 w 600075"/>
                  <a:gd name="connsiteY14" fmla="*/ 941387 h 1093787"/>
                  <a:gd name="connsiteX15" fmla="*/ 107534 w 600075"/>
                  <a:gd name="connsiteY15" fmla="*/ 941387 h 1093787"/>
                  <a:gd name="connsiteX16" fmla="*/ 76200 w 600075"/>
                  <a:gd name="connsiteY16" fmla="*/ 972722 h 1093787"/>
                  <a:gd name="connsiteX17" fmla="*/ 31334 w 600075"/>
                  <a:gd name="connsiteY17" fmla="*/ 972722 h 1093787"/>
                  <a:gd name="connsiteX18" fmla="*/ 31334 w 600075"/>
                  <a:gd name="connsiteY18" fmla="*/ 1062453 h 1093787"/>
                  <a:gd name="connsiteX19" fmla="*/ 121065 w 600075"/>
                  <a:gd name="connsiteY19" fmla="*/ 1062453 h 1093787"/>
                  <a:gd name="connsiteX20" fmla="*/ 121065 w 600075"/>
                  <a:gd name="connsiteY20" fmla="*/ 1058892 h 1093787"/>
                  <a:gd name="connsiteX21" fmla="*/ 152400 w 600075"/>
                  <a:gd name="connsiteY21" fmla="*/ 1027557 h 1093787"/>
                  <a:gd name="connsiteX22" fmla="*/ 152400 w 600075"/>
                  <a:gd name="connsiteY22" fmla="*/ 1078120 h 1093787"/>
                  <a:gd name="connsiteX23" fmla="*/ 136732 w 600075"/>
                  <a:gd name="connsiteY23" fmla="*/ 1093787 h 1093787"/>
                  <a:gd name="connsiteX24" fmla="*/ 15667 w 600075"/>
                  <a:gd name="connsiteY24" fmla="*/ 1093787 h 1093787"/>
                  <a:gd name="connsiteX25" fmla="*/ 0 w 600075"/>
                  <a:gd name="connsiteY25" fmla="*/ 1078120 h 1093787"/>
                  <a:gd name="connsiteX26" fmla="*/ 0 w 600075"/>
                  <a:gd name="connsiteY26" fmla="*/ 957054 h 1093787"/>
                  <a:gd name="connsiteX27" fmla="*/ 15667 w 600075"/>
                  <a:gd name="connsiteY27" fmla="*/ 941387 h 1093787"/>
                  <a:gd name="connsiteX28" fmla="*/ 296727 w 600075"/>
                  <a:gd name="connsiteY28" fmla="*/ 766762 h 1093787"/>
                  <a:gd name="connsiteX29" fmla="*/ 584335 w 600075"/>
                  <a:gd name="connsiteY29" fmla="*/ 766762 h 1093787"/>
                  <a:gd name="connsiteX30" fmla="*/ 600075 w 600075"/>
                  <a:gd name="connsiteY30" fmla="*/ 782637 h 1093787"/>
                  <a:gd name="connsiteX31" fmla="*/ 584335 w 600075"/>
                  <a:gd name="connsiteY31" fmla="*/ 798512 h 1093787"/>
                  <a:gd name="connsiteX32" fmla="*/ 296727 w 600075"/>
                  <a:gd name="connsiteY32" fmla="*/ 798512 h 1093787"/>
                  <a:gd name="connsiteX33" fmla="*/ 280987 w 600075"/>
                  <a:gd name="connsiteY33" fmla="*/ 782637 h 1093787"/>
                  <a:gd name="connsiteX34" fmla="*/ 296727 w 600075"/>
                  <a:gd name="connsiteY34" fmla="*/ 766762 h 1093787"/>
                  <a:gd name="connsiteX35" fmla="*/ 296727 w 600075"/>
                  <a:gd name="connsiteY35" fmla="*/ 681037 h 1093787"/>
                  <a:gd name="connsiteX36" fmla="*/ 584335 w 600075"/>
                  <a:gd name="connsiteY36" fmla="*/ 681037 h 1093787"/>
                  <a:gd name="connsiteX37" fmla="*/ 600075 w 600075"/>
                  <a:gd name="connsiteY37" fmla="*/ 696912 h 1093787"/>
                  <a:gd name="connsiteX38" fmla="*/ 584335 w 600075"/>
                  <a:gd name="connsiteY38" fmla="*/ 712787 h 1093787"/>
                  <a:gd name="connsiteX39" fmla="*/ 296727 w 600075"/>
                  <a:gd name="connsiteY39" fmla="*/ 712787 h 1093787"/>
                  <a:gd name="connsiteX40" fmla="*/ 280987 w 600075"/>
                  <a:gd name="connsiteY40" fmla="*/ 696912 h 1093787"/>
                  <a:gd name="connsiteX41" fmla="*/ 296727 w 600075"/>
                  <a:gd name="connsiteY41" fmla="*/ 681037 h 1093787"/>
                  <a:gd name="connsiteX42" fmla="*/ 15667 w 600075"/>
                  <a:gd name="connsiteY42" fmla="*/ 663575 h 1093787"/>
                  <a:gd name="connsiteX43" fmla="*/ 107534 w 600075"/>
                  <a:gd name="connsiteY43" fmla="*/ 663575 h 1093787"/>
                  <a:gd name="connsiteX44" fmla="*/ 76200 w 600075"/>
                  <a:gd name="connsiteY44" fmla="*/ 694910 h 1093787"/>
                  <a:gd name="connsiteX45" fmla="*/ 31334 w 600075"/>
                  <a:gd name="connsiteY45" fmla="*/ 694910 h 1093787"/>
                  <a:gd name="connsiteX46" fmla="*/ 31334 w 600075"/>
                  <a:gd name="connsiteY46" fmla="*/ 784641 h 1093787"/>
                  <a:gd name="connsiteX47" fmla="*/ 121065 w 600075"/>
                  <a:gd name="connsiteY47" fmla="*/ 784641 h 1093787"/>
                  <a:gd name="connsiteX48" fmla="*/ 121065 w 600075"/>
                  <a:gd name="connsiteY48" fmla="*/ 781080 h 1093787"/>
                  <a:gd name="connsiteX49" fmla="*/ 152400 w 600075"/>
                  <a:gd name="connsiteY49" fmla="*/ 749745 h 1093787"/>
                  <a:gd name="connsiteX50" fmla="*/ 152400 w 600075"/>
                  <a:gd name="connsiteY50" fmla="*/ 800308 h 1093787"/>
                  <a:gd name="connsiteX51" fmla="*/ 136732 w 600075"/>
                  <a:gd name="connsiteY51" fmla="*/ 815975 h 1093787"/>
                  <a:gd name="connsiteX52" fmla="*/ 15667 w 600075"/>
                  <a:gd name="connsiteY52" fmla="*/ 815975 h 1093787"/>
                  <a:gd name="connsiteX53" fmla="*/ 0 w 600075"/>
                  <a:gd name="connsiteY53" fmla="*/ 800308 h 1093787"/>
                  <a:gd name="connsiteX54" fmla="*/ 0 w 600075"/>
                  <a:gd name="connsiteY54" fmla="*/ 679242 h 1093787"/>
                  <a:gd name="connsiteX55" fmla="*/ 15667 w 600075"/>
                  <a:gd name="connsiteY55" fmla="*/ 663575 h 1093787"/>
                  <a:gd name="connsiteX56" fmla="*/ 296727 w 600075"/>
                  <a:gd name="connsiteY56" fmla="*/ 485775 h 1093787"/>
                  <a:gd name="connsiteX57" fmla="*/ 584335 w 600075"/>
                  <a:gd name="connsiteY57" fmla="*/ 485775 h 1093787"/>
                  <a:gd name="connsiteX58" fmla="*/ 600075 w 600075"/>
                  <a:gd name="connsiteY58" fmla="*/ 501650 h 1093787"/>
                  <a:gd name="connsiteX59" fmla="*/ 584335 w 600075"/>
                  <a:gd name="connsiteY59" fmla="*/ 517525 h 1093787"/>
                  <a:gd name="connsiteX60" fmla="*/ 296727 w 600075"/>
                  <a:gd name="connsiteY60" fmla="*/ 517525 h 1093787"/>
                  <a:gd name="connsiteX61" fmla="*/ 280987 w 600075"/>
                  <a:gd name="connsiteY61" fmla="*/ 501650 h 1093787"/>
                  <a:gd name="connsiteX62" fmla="*/ 296727 w 600075"/>
                  <a:gd name="connsiteY62" fmla="*/ 485775 h 1093787"/>
                  <a:gd name="connsiteX63" fmla="*/ 296727 w 600075"/>
                  <a:gd name="connsiteY63" fmla="*/ 400050 h 1093787"/>
                  <a:gd name="connsiteX64" fmla="*/ 584335 w 600075"/>
                  <a:gd name="connsiteY64" fmla="*/ 400050 h 1093787"/>
                  <a:gd name="connsiteX65" fmla="*/ 600075 w 600075"/>
                  <a:gd name="connsiteY65" fmla="*/ 415925 h 1093787"/>
                  <a:gd name="connsiteX66" fmla="*/ 584335 w 600075"/>
                  <a:gd name="connsiteY66" fmla="*/ 431800 h 1093787"/>
                  <a:gd name="connsiteX67" fmla="*/ 296727 w 600075"/>
                  <a:gd name="connsiteY67" fmla="*/ 431800 h 1093787"/>
                  <a:gd name="connsiteX68" fmla="*/ 280987 w 600075"/>
                  <a:gd name="connsiteY68" fmla="*/ 415925 h 1093787"/>
                  <a:gd name="connsiteX69" fmla="*/ 296727 w 600075"/>
                  <a:gd name="connsiteY69" fmla="*/ 400050 h 1093787"/>
                  <a:gd name="connsiteX70" fmla="*/ 15667 w 600075"/>
                  <a:gd name="connsiteY70" fmla="*/ 382587 h 1093787"/>
                  <a:gd name="connsiteX71" fmla="*/ 107534 w 600075"/>
                  <a:gd name="connsiteY71" fmla="*/ 382587 h 1093787"/>
                  <a:gd name="connsiteX72" fmla="*/ 76200 w 600075"/>
                  <a:gd name="connsiteY72" fmla="*/ 413776 h 1093787"/>
                  <a:gd name="connsiteX73" fmla="*/ 31334 w 600075"/>
                  <a:gd name="connsiteY73" fmla="*/ 413776 h 1093787"/>
                  <a:gd name="connsiteX74" fmla="*/ 31334 w 600075"/>
                  <a:gd name="connsiteY74" fmla="*/ 503798 h 1093787"/>
                  <a:gd name="connsiteX75" fmla="*/ 121065 w 600075"/>
                  <a:gd name="connsiteY75" fmla="*/ 503798 h 1093787"/>
                  <a:gd name="connsiteX76" fmla="*/ 121065 w 600075"/>
                  <a:gd name="connsiteY76" fmla="*/ 499545 h 1093787"/>
                  <a:gd name="connsiteX77" fmla="*/ 152400 w 600075"/>
                  <a:gd name="connsiteY77" fmla="*/ 468356 h 1093787"/>
                  <a:gd name="connsiteX78" fmla="*/ 152400 w 600075"/>
                  <a:gd name="connsiteY78" fmla="*/ 519393 h 1093787"/>
                  <a:gd name="connsiteX79" fmla="*/ 136732 w 600075"/>
                  <a:gd name="connsiteY79" fmla="*/ 534987 h 1093787"/>
                  <a:gd name="connsiteX80" fmla="*/ 15667 w 600075"/>
                  <a:gd name="connsiteY80" fmla="*/ 534987 h 1093787"/>
                  <a:gd name="connsiteX81" fmla="*/ 0 w 600075"/>
                  <a:gd name="connsiteY81" fmla="*/ 519393 h 1093787"/>
                  <a:gd name="connsiteX82" fmla="*/ 0 w 600075"/>
                  <a:gd name="connsiteY82" fmla="*/ 398182 h 1093787"/>
                  <a:gd name="connsiteX83" fmla="*/ 15667 w 600075"/>
                  <a:gd name="connsiteY83" fmla="*/ 382587 h 1093787"/>
                  <a:gd name="connsiteX84" fmla="*/ 301266 w 600075"/>
                  <a:gd name="connsiteY84" fmla="*/ 31750 h 1093787"/>
                  <a:gd name="connsiteX85" fmla="*/ 279758 w 600075"/>
                  <a:gd name="connsiteY85" fmla="*/ 36027 h 1093787"/>
                  <a:gd name="connsiteX86" fmla="*/ 246062 w 600075"/>
                  <a:gd name="connsiteY86" fmla="*/ 66675 h 1093787"/>
                  <a:gd name="connsiteX87" fmla="*/ 357187 w 600075"/>
                  <a:gd name="connsiteY87" fmla="*/ 66675 h 1093787"/>
                  <a:gd name="connsiteX88" fmla="*/ 323491 w 600075"/>
                  <a:gd name="connsiteY88" fmla="*/ 36027 h 1093787"/>
                  <a:gd name="connsiteX89" fmla="*/ 301266 w 600075"/>
                  <a:gd name="connsiteY89" fmla="*/ 31750 h 1093787"/>
                  <a:gd name="connsiteX90" fmla="*/ 300832 w 600075"/>
                  <a:gd name="connsiteY90" fmla="*/ 0 h 1093787"/>
                  <a:gd name="connsiteX91" fmla="*/ 373818 w 600075"/>
                  <a:gd name="connsiteY91" fmla="*/ 35602 h 1093787"/>
                  <a:gd name="connsiteX92" fmla="*/ 390275 w 600075"/>
                  <a:gd name="connsiteY92" fmla="*/ 66220 h 1093787"/>
                  <a:gd name="connsiteX93" fmla="*/ 439648 w 600075"/>
                  <a:gd name="connsiteY93" fmla="*/ 66220 h 1093787"/>
                  <a:gd name="connsiteX94" fmla="*/ 446088 w 600075"/>
                  <a:gd name="connsiteY94" fmla="*/ 73340 h 1093787"/>
                  <a:gd name="connsiteX95" fmla="*/ 446088 w 600075"/>
                  <a:gd name="connsiteY95" fmla="*/ 113927 h 1093787"/>
                  <a:gd name="connsiteX96" fmla="*/ 446088 w 600075"/>
                  <a:gd name="connsiteY96" fmla="*/ 145256 h 1093787"/>
                  <a:gd name="connsiteX97" fmla="*/ 446088 w 600075"/>
                  <a:gd name="connsiteY97" fmla="*/ 178010 h 1093787"/>
                  <a:gd name="connsiteX98" fmla="*/ 431062 w 600075"/>
                  <a:gd name="connsiteY98" fmla="*/ 193675 h 1093787"/>
                  <a:gd name="connsiteX99" fmla="*/ 171317 w 600075"/>
                  <a:gd name="connsiteY99" fmla="*/ 193675 h 1093787"/>
                  <a:gd name="connsiteX100" fmla="*/ 155575 w 600075"/>
                  <a:gd name="connsiteY100" fmla="*/ 178010 h 1093787"/>
                  <a:gd name="connsiteX101" fmla="*/ 155575 w 600075"/>
                  <a:gd name="connsiteY101" fmla="*/ 145256 h 1093787"/>
                  <a:gd name="connsiteX102" fmla="*/ 155575 w 600075"/>
                  <a:gd name="connsiteY102" fmla="*/ 113927 h 1093787"/>
                  <a:gd name="connsiteX103" fmla="*/ 155575 w 600075"/>
                  <a:gd name="connsiteY103" fmla="*/ 73340 h 1093787"/>
                  <a:gd name="connsiteX104" fmla="*/ 162731 w 600075"/>
                  <a:gd name="connsiteY104" fmla="*/ 66220 h 1093787"/>
                  <a:gd name="connsiteX105" fmla="*/ 212104 w 600075"/>
                  <a:gd name="connsiteY105" fmla="*/ 66220 h 1093787"/>
                  <a:gd name="connsiteX106" fmla="*/ 227846 w 600075"/>
                  <a:gd name="connsiteY106" fmla="*/ 35602 h 1093787"/>
                  <a:gd name="connsiteX107" fmla="*/ 300832 w 600075"/>
                  <a:gd name="connsiteY107" fmla="*/ 0 h 10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0075" h="1093787">
                    <a:moveTo>
                      <a:pt x="296727" y="1044575"/>
                    </a:moveTo>
                    <a:cubicBezTo>
                      <a:pt x="296727" y="1044575"/>
                      <a:pt x="296727" y="1044575"/>
                      <a:pt x="584335" y="1044575"/>
                    </a:cubicBezTo>
                    <a:cubicBezTo>
                      <a:pt x="592921" y="1044575"/>
                      <a:pt x="600075" y="1051791"/>
                      <a:pt x="600075" y="1060450"/>
                    </a:cubicBezTo>
                    <a:cubicBezTo>
                      <a:pt x="600075" y="1069109"/>
                      <a:pt x="592921" y="1076325"/>
                      <a:pt x="584335" y="1076325"/>
                    </a:cubicBezTo>
                    <a:cubicBezTo>
                      <a:pt x="584335" y="1076325"/>
                      <a:pt x="584335" y="1076325"/>
                      <a:pt x="296727" y="1076325"/>
                    </a:cubicBezTo>
                    <a:cubicBezTo>
                      <a:pt x="288142" y="1076325"/>
                      <a:pt x="280987" y="1069109"/>
                      <a:pt x="280987" y="1060450"/>
                    </a:cubicBezTo>
                    <a:cubicBezTo>
                      <a:pt x="280987" y="1051791"/>
                      <a:pt x="288142" y="1044575"/>
                      <a:pt x="296727" y="1044575"/>
                    </a:cubicBezTo>
                    <a:close/>
                    <a:moveTo>
                      <a:pt x="296727" y="958850"/>
                    </a:moveTo>
                    <a:cubicBezTo>
                      <a:pt x="296727" y="958850"/>
                      <a:pt x="296727" y="958850"/>
                      <a:pt x="584335" y="958850"/>
                    </a:cubicBezTo>
                    <a:cubicBezTo>
                      <a:pt x="592921" y="958850"/>
                      <a:pt x="600075" y="966066"/>
                      <a:pt x="600075" y="974725"/>
                    </a:cubicBezTo>
                    <a:cubicBezTo>
                      <a:pt x="600075" y="983384"/>
                      <a:pt x="592921" y="990600"/>
                      <a:pt x="584335" y="990600"/>
                    </a:cubicBezTo>
                    <a:cubicBezTo>
                      <a:pt x="584335" y="990600"/>
                      <a:pt x="584335" y="990600"/>
                      <a:pt x="296727" y="990600"/>
                    </a:cubicBezTo>
                    <a:cubicBezTo>
                      <a:pt x="288142" y="990600"/>
                      <a:pt x="280987" y="983384"/>
                      <a:pt x="280987" y="974725"/>
                    </a:cubicBezTo>
                    <a:cubicBezTo>
                      <a:pt x="280987" y="966066"/>
                      <a:pt x="288142" y="958850"/>
                      <a:pt x="296727" y="958850"/>
                    </a:cubicBezTo>
                    <a:close/>
                    <a:moveTo>
                      <a:pt x="15667" y="941387"/>
                    </a:moveTo>
                    <a:cubicBezTo>
                      <a:pt x="15667" y="941387"/>
                      <a:pt x="15667" y="941387"/>
                      <a:pt x="107534" y="941387"/>
                    </a:cubicBezTo>
                    <a:cubicBezTo>
                      <a:pt x="107534" y="941387"/>
                      <a:pt x="107534" y="941387"/>
                      <a:pt x="76200" y="972722"/>
                    </a:cubicBezTo>
                    <a:cubicBezTo>
                      <a:pt x="76200" y="972722"/>
                      <a:pt x="76200" y="972722"/>
                      <a:pt x="31334" y="972722"/>
                    </a:cubicBezTo>
                    <a:cubicBezTo>
                      <a:pt x="31334" y="972722"/>
                      <a:pt x="31334" y="972722"/>
                      <a:pt x="31334" y="1062453"/>
                    </a:cubicBezTo>
                    <a:cubicBezTo>
                      <a:pt x="31334" y="1062453"/>
                      <a:pt x="31334" y="1062453"/>
                      <a:pt x="121065" y="1062453"/>
                    </a:cubicBezTo>
                    <a:cubicBezTo>
                      <a:pt x="121065" y="1062453"/>
                      <a:pt x="121065" y="1062453"/>
                      <a:pt x="121065" y="1058892"/>
                    </a:cubicBezTo>
                    <a:cubicBezTo>
                      <a:pt x="121065" y="1058892"/>
                      <a:pt x="121065" y="1058892"/>
                      <a:pt x="152400" y="1027557"/>
                    </a:cubicBezTo>
                    <a:cubicBezTo>
                      <a:pt x="152400" y="1027557"/>
                      <a:pt x="152400" y="1027557"/>
                      <a:pt x="152400" y="1078120"/>
                    </a:cubicBezTo>
                    <a:cubicBezTo>
                      <a:pt x="152400" y="1086666"/>
                      <a:pt x="145990" y="1093787"/>
                      <a:pt x="136732" y="1093787"/>
                    </a:cubicBezTo>
                    <a:lnTo>
                      <a:pt x="15667" y="1093787"/>
                    </a:lnTo>
                    <a:cubicBezTo>
                      <a:pt x="7121" y="1093787"/>
                      <a:pt x="0" y="1086666"/>
                      <a:pt x="0" y="1078120"/>
                    </a:cubicBezTo>
                    <a:cubicBezTo>
                      <a:pt x="0" y="1078120"/>
                      <a:pt x="0" y="1078120"/>
                      <a:pt x="0" y="957054"/>
                    </a:cubicBezTo>
                    <a:cubicBezTo>
                      <a:pt x="0" y="948509"/>
                      <a:pt x="7121" y="941387"/>
                      <a:pt x="15667" y="941387"/>
                    </a:cubicBezTo>
                    <a:close/>
                    <a:moveTo>
                      <a:pt x="296727" y="766762"/>
                    </a:moveTo>
                    <a:cubicBezTo>
                      <a:pt x="296727" y="766762"/>
                      <a:pt x="296727" y="766762"/>
                      <a:pt x="584335" y="766762"/>
                    </a:cubicBezTo>
                    <a:cubicBezTo>
                      <a:pt x="592921" y="766762"/>
                      <a:pt x="600075" y="773978"/>
                      <a:pt x="600075" y="782637"/>
                    </a:cubicBezTo>
                    <a:cubicBezTo>
                      <a:pt x="600075" y="791296"/>
                      <a:pt x="592921" y="798512"/>
                      <a:pt x="584335" y="798512"/>
                    </a:cubicBezTo>
                    <a:cubicBezTo>
                      <a:pt x="584335" y="798512"/>
                      <a:pt x="584335" y="798512"/>
                      <a:pt x="296727" y="798512"/>
                    </a:cubicBezTo>
                    <a:cubicBezTo>
                      <a:pt x="288142" y="798512"/>
                      <a:pt x="280987" y="791296"/>
                      <a:pt x="280987" y="782637"/>
                    </a:cubicBezTo>
                    <a:cubicBezTo>
                      <a:pt x="280987" y="773978"/>
                      <a:pt x="288142" y="766762"/>
                      <a:pt x="296727" y="766762"/>
                    </a:cubicBezTo>
                    <a:close/>
                    <a:moveTo>
                      <a:pt x="296727" y="681037"/>
                    </a:moveTo>
                    <a:cubicBezTo>
                      <a:pt x="296727" y="681037"/>
                      <a:pt x="296727" y="681037"/>
                      <a:pt x="584335" y="681037"/>
                    </a:cubicBezTo>
                    <a:cubicBezTo>
                      <a:pt x="592921" y="681037"/>
                      <a:pt x="600075" y="688253"/>
                      <a:pt x="600075" y="696912"/>
                    </a:cubicBezTo>
                    <a:cubicBezTo>
                      <a:pt x="600075" y="705571"/>
                      <a:pt x="592921" y="712787"/>
                      <a:pt x="584335" y="712787"/>
                    </a:cubicBezTo>
                    <a:cubicBezTo>
                      <a:pt x="584335" y="712787"/>
                      <a:pt x="584335" y="712787"/>
                      <a:pt x="296727" y="712787"/>
                    </a:cubicBezTo>
                    <a:cubicBezTo>
                      <a:pt x="288142" y="712787"/>
                      <a:pt x="280987" y="705571"/>
                      <a:pt x="280987" y="696912"/>
                    </a:cubicBezTo>
                    <a:cubicBezTo>
                      <a:pt x="280987" y="688253"/>
                      <a:pt x="288142" y="681037"/>
                      <a:pt x="296727" y="681037"/>
                    </a:cubicBezTo>
                    <a:close/>
                    <a:moveTo>
                      <a:pt x="15667" y="663575"/>
                    </a:moveTo>
                    <a:cubicBezTo>
                      <a:pt x="15667" y="663575"/>
                      <a:pt x="15667" y="663575"/>
                      <a:pt x="107534" y="663575"/>
                    </a:cubicBezTo>
                    <a:cubicBezTo>
                      <a:pt x="107534" y="663575"/>
                      <a:pt x="107534" y="663575"/>
                      <a:pt x="76200" y="694910"/>
                    </a:cubicBezTo>
                    <a:cubicBezTo>
                      <a:pt x="76200" y="694910"/>
                      <a:pt x="76200" y="694910"/>
                      <a:pt x="31334" y="694910"/>
                    </a:cubicBezTo>
                    <a:cubicBezTo>
                      <a:pt x="31334" y="694910"/>
                      <a:pt x="31334" y="694910"/>
                      <a:pt x="31334" y="784641"/>
                    </a:cubicBezTo>
                    <a:cubicBezTo>
                      <a:pt x="31334" y="784641"/>
                      <a:pt x="31334" y="784641"/>
                      <a:pt x="121065" y="784641"/>
                    </a:cubicBezTo>
                    <a:cubicBezTo>
                      <a:pt x="121065" y="784641"/>
                      <a:pt x="121065" y="784641"/>
                      <a:pt x="121065" y="781080"/>
                    </a:cubicBezTo>
                    <a:cubicBezTo>
                      <a:pt x="121065" y="781080"/>
                      <a:pt x="121065" y="781080"/>
                      <a:pt x="152400" y="749745"/>
                    </a:cubicBezTo>
                    <a:cubicBezTo>
                      <a:pt x="152400" y="749745"/>
                      <a:pt x="152400" y="749745"/>
                      <a:pt x="152400" y="800308"/>
                    </a:cubicBezTo>
                    <a:cubicBezTo>
                      <a:pt x="152400" y="808854"/>
                      <a:pt x="145990" y="815975"/>
                      <a:pt x="136732" y="815975"/>
                    </a:cubicBezTo>
                    <a:cubicBezTo>
                      <a:pt x="136732" y="815975"/>
                      <a:pt x="136732" y="815975"/>
                      <a:pt x="15667" y="815975"/>
                    </a:cubicBezTo>
                    <a:cubicBezTo>
                      <a:pt x="7121" y="815975"/>
                      <a:pt x="0" y="808854"/>
                      <a:pt x="0" y="800308"/>
                    </a:cubicBezTo>
                    <a:lnTo>
                      <a:pt x="0" y="679242"/>
                    </a:lnTo>
                    <a:cubicBezTo>
                      <a:pt x="0" y="670697"/>
                      <a:pt x="7121" y="663575"/>
                      <a:pt x="15667" y="663575"/>
                    </a:cubicBezTo>
                    <a:close/>
                    <a:moveTo>
                      <a:pt x="296727" y="485775"/>
                    </a:moveTo>
                    <a:cubicBezTo>
                      <a:pt x="296727" y="485775"/>
                      <a:pt x="296727" y="485775"/>
                      <a:pt x="584335" y="485775"/>
                    </a:cubicBezTo>
                    <a:cubicBezTo>
                      <a:pt x="592921" y="485775"/>
                      <a:pt x="600075" y="492991"/>
                      <a:pt x="600075" y="501650"/>
                    </a:cubicBezTo>
                    <a:cubicBezTo>
                      <a:pt x="600075" y="511031"/>
                      <a:pt x="592921" y="517525"/>
                      <a:pt x="584335" y="517525"/>
                    </a:cubicBezTo>
                    <a:cubicBezTo>
                      <a:pt x="584335" y="517525"/>
                      <a:pt x="584335" y="517525"/>
                      <a:pt x="296727" y="517525"/>
                    </a:cubicBezTo>
                    <a:cubicBezTo>
                      <a:pt x="288142" y="517525"/>
                      <a:pt x="280987" y="511031"/>
                      <a:pt x="280987" y="501650"/>
                    </a:cubicBezTo>
                    <a:cubicBezTo>
                      <a:pt x="280987" y="492991"/>
                      <a:pt x="288142" y="485775"/>
                      <a:pt x="296727" y="485775"/>
                    </a:cubicBezTo>
                    <a:close/>
                    <a:moveTo>
                      <a:pt x="296727" y="400050"/>
                    </a:moveTo>
                    <a:cubicBezTo>
                      <a:pt x="296727" y="400050"/>
                      <a:pt x="296727" y="400050"/>
                      <a:pt x="584335" y="400050"/>
                    </a:cubicBezTo>
                    <a:cubicBezTo>
                      <a:pt x="592921" y="400050"/>
                      <a:pt x="600075" y="406544"/>
                      <a:pt x="600075" y="415925"/>
                    </a:cubicBezTo>
                    <a:cubicBezTo>
                      <a:pt x="600075" y="424584"/>
                      <a:pt x="592921" y="431800"/>
                      <a:pt x="584335" y="431800"/>
                    </a:cubicBezTo>
                    <a:cubicBezTo>
                      <a:pt x="584335" y="431800"/>
                      <a:pt x="584335" y="431800"/>
                      <a:pt x="296727" y="431800"/>
                    </a:cubicBezTo>
                    <a:cubicBezTo>
                      <a:pt x="288142" y="431800"/>
                      <a:pt x="280987" y="424584"/>
                      <a:pt x="280987" y="415925"/>
                    </a:cubicBezTo>
                    <a:cubicBezTo>
                      <a:pt x="280987" y="406544"/>
                      <a:pt x="288142" y="400050"/>
                      <a:pt x="296727" y="400050"/>
                    </a:cubicBezTo>
                    <a:close/>
                    <a:moveTo>
                      <a:pt x="15667" y="382587"/>
                    </a:moveTo>
                    <a:cubicBezTo>
                      <a:pt x="15667" y="382587"/>
                      <a:pt x="15667" y="382587"/>
                      <a:pt x="107534" y="382587"/>
                    </a:cubicBezTo>
                    <a:cubicBezTo>
                      <a:pt x="107534" y="382587"/>
                      <a:pt x="107534" y="382587"/>
                      <a:pt x="76200" y="413776"/>
                    </a:cubicBezTo>
                    <a:lnTo>
                      <a:pt x="31334" y="413776"/>
                    </a:lnTo>
                    <a:cubicBezTo>
                      <a:pt x="31334" y="413776"/>
                      <a:pt x="31334" y="413776"/>
                      <a:pt x="31334" y="503798"/>
                    </a:cubicBezTo>
                    <a:cubicBezTo>
                      <a:pt x="31334" y="503798"/>
                      <a:pt x="31334" y="503798"/>
                      <a:pt x="121065" y="503798"/>
                    </a:cubicBezTo>
                    <a:cubicBezTo>
                      <a:pt x="121065" y="503798"/>
                      <a:pt x="121065" y="503798"/>
                      <a:pt x="121065" y="499545"/>
                    </a:cubicBezTo>
                    <a:cubicBezTo>
                      <a:pt x="121065" y="499545"/>
                      <a:pt x="121065" y="499545"/>
                      <a:pt x="152400" y="468356"/>
                    </a:cubicBezTo>
                    <a:cubicBezTo>
                      <a:pt x="152400" y="468356"/>
                      <a:pt x="152400" y="468356"/>
                      <a:pt x="152400" y="519393"/>
                    </a:cubicBezTo>
                    <a:cubicBezTo>
                      <a:pt x="152400" y="527899"/>
                      <a:pt x="145990" y="534987"/>
                      <a:pt x="136732" y="534987"/>
                    </a:cubicBezTo>
                    <a:cubicBezTo>
                      <a:pt x="136732" y="534987"/>
                      <a:pt x="136732" y="534987"/>
                      <a:pt x="15667" y="534987"/>
                    </a:cubicBezTo>
                    <a:cubicBezTo>
                      <a:pt x="7121" y="534987"/>
                      <a:pt x="0" y="527899"/>
                      <a:pt x="0" y="519393"/>
                    </a:cubicBezTo>
                    <a:cubicBezTo>
                      <a:pt x="0" y="519393"/>
                      <a:pt x="0" y="519393"/>
                      <a:pt x="0" y="398182"/>
                    </a:cubicBezTo>
                    <a:cubicBezTo>
                      <a:pt x="0" y="389675"/>
                      <a:pt x="7121" y="382587"/>
                      <a:pt x="15667" y="382587"/>
                    </a:cubicBezTo>
                    <a:close/>
                    <a:moveTo>
                      <a:pt x="301266" y="31750"/>
                    </a:moveTo>
                    <a:cubicBezTo>
                      <a:pt x="294097" y="31750"/>
                      <a:pt x="286211" y="33176"/>
                      <a:pt x="279758" y="36027"/>
                    </a:cubicBezTo>
                    <a:cubicBezTo>
                      <a:pt x="264703" y="41016"/>
                      <a:pt x="252515" y="52420"/>
                      <a:pt x="246062" y="66675"/>
                    </a:cubicBezTo>
                    <a:cubicBezTo>
                      <a:pt x="246062" y="66675"/>
                      <a:pt x="246062" y="66675"/>
                      <a:pt x="357187" y="66675"/>
                    </a:cubicBezTo>
                    <a:cubicBezTo>
                      <a:pt x="350018" y="52420"/>
                      <a:pt x="337830" y="41016"/>
                      <a:pt x="323491" y="36027"/>
                    </a:cubicBezTo>
                    <a:cubicBezTo>
                      <a:pt x="316322" y="33176"/>
                      <a:pt x="309153" y="31750"/>
                      <a:pt x="301266" y="31750"/>
                    </a:cubicBezTo>
                    <a:close/>
                    <a:moveTo>
                      <a:pt x="300832" y="0"/>
                    </a:moveTo>
                    <a:cubicBezTo>
                      <a:pt x="330885" y="0"/>
                      <a:pt x="356645" y="13529"/>
                      <a:pt x="373818" y="35602"/>
                    </a:cubicBezTo>
                    <a:cubicBezTo>
                      <a:pt x="380973" y="44147"/>
                      <a:pt x="386698" y="54827"/>
                      <a:pt x="390275" y="66220"/>
                    </a:cubicBezTo>
                    <a:cubicBezTo>
                      <a:pt x="390275" y="66220"/>
                      <a:pt x="390275" y="66220"/>
                      <a:pt x="439648" y="66220"/>
                    </a:cubicBezTo>
                    <a:cubicBezTo>
                      <a:pt x="443226" y="66220"/>
                      <a:pt x="446088" y="69068"/>
                      <a:pt x="446088" y="73340"/>
                    </a:cubicBezTo>
                    <a:cubicBezTo>
                      <a:pt x="446088" y="73340"/>
                      <a:pt x="446088" y="73340"/>
                      <a:pt x="446088" y="113927"/>
                    </a:cubicBezTo>
                    <a:cubicBezTo>
                      <a:pt x="446088" y="113927"/>
                      <a:pt x="446088" y="113927"/>
                      <a:pt x="446088" y="145256"/>
                    </a:cubicBezTo>
                    <a:cubicBezTo>
                      <a:pt x="446088" y="145256"/>
                      <a:pt x="446088" y="145256"/>
                      <a:pt x="446088" y="178010"/>
                    </a:cubicBezTo>
                    <a:cubicBezTo>
                      <a:pt x="446088" y="186555"/>
                      <a:pt x="439648" y="193675"/>
                      <a:pt x="431062" y="193675"/>
                    </a:cubicBezTo>
                    <a:lnTo>
                      <a:pt x="171317" y="193675"/>
                    </a:lnTo>
                    <a:cubicBezTo>
                      <a:pt x="162731" y="193675"/>
                      <a:pt x="155575" y="186555"/>
                      <a:pt x="155575" y="178010"/>
                    </a:cubicBezTo>
                    <a:cubicBezTo>
                      <a:pt x="155575" y="178010"/>
                      <a:pt x="155575" y="178010"/>
                      <a:pt x="155575" y="145256"/>
                    </a:cubicBezTo>
                    <a:cubicBezTo>
                      <a:pt x="155575" y="145256"/>
                      <a:pt x="155575" y="145256"/>
                      <a:pt x="155575" y="113927"/>
                    </a:cubicBezTo>
                    <a:cubicBezTo>
                      <a:pt x="155575" y="113927"/>
                      <a:pt x="155575" y="113927"/>
                      <a:pt x="155575" y="73340"/>
                    </a:cubicBezTo>
                    <a:cubicBezTo>
                      <a:pt x="155575" y="69068"/>
                      <a:pt x="159153" y="66220"/>
                      <a:pt x="162731" y="66220"/>
                    </a:cubicBezTo>
                    <a:cubicBezTo>
                      <a:pt x="162731" y="66220"/>
                      <a:pt x="162731" y="66220"/>
                      <a:pt x="212104" y="66220"/>
                    </a:cubicBezTo>
                    <a:cubicBezTo>
                      <a:pt x="215681" y="54827"/>
                      <a:pt x="220690" y="44147"/>
                      <a:pt x="227846" y="35602"/>
                    </a:cubicBezTo>
                    <a:cubicBezTo>
                      <a:pt x="245019" y="13529"/>
                      <a:pt x="271494" y="0"/>
                      <a:pt x="3008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50"/>
              </a:p>
            </p:txBody>
          </p:sp>
        </p:grpSp>
      </p:grpSp>
      <p:grpSp>
        <p:nvGrpSpPr>
          <p:cNvPr id="203" name="bcgIcons_PadlockLocked">
            <a:extLst>
              <a:ext uri="{FF2B5EF4-FFF2-40B4-BE49-F238E27FC236}">
                <a16:creationId xmlns:a16="http://schemas.microsoft.com/office/drawing/2014/main" id="{C53B90B9-F401-46B1-9144-22E59C0726EB}"/>
              </a:ext>
            </a:extLst>
          </p:cNvPr>
          <p:cNvGrpSpPr>
            <a:grpSpLocks noChangeAspect="1"/>
          </p:cNvGrpSpPr>
          <p:nvPr/>
        </p:nvGrpSpPr>
        <p:grpSpPr bwMode="auto">
          <a:xfrm>
            <a:off x="458636" y="4280301"/>
            <a:ext cx="543645" cy="544149"/>
            <a:chOff x="1682" y="0"/>
            <a:chExt cx="4316" cy="4320"/>
          </a:xfrm>
        </p:grpSpPr>
        <p:sp>
          <p:nvSpPr>
            <p:cNvPr id="204" name="AutoShape 8">
              <a:extLst>
                <a:ext uri="{FF2B5EF4-FFF2-40B4-BE49-F238E27FC236}">
                  <a16:creationId xmlns:a16="http://schemas.microsoft.com/office/drawing/2014/main" id="{43B384B7-D05C-4EFC-9989-408C0ED2461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5" name="Freeform 204">
              <a:extLst>
                <a:ext uri="{FF2B5EF4-FFF2-40B4-BE49-F238E27FC236}">
                  <a16:creationId xmlns:a16="http://schemas.microsoft.com/office/drawing/2014/main" id="{6AEA6AD5-B942-4D03-BCE5-8DF72DD16704}"/>
                </a:ext>
              </a:extLst>
            </p:cNvPr>
            <p:cNvSpPr>
              <a:spLocks noEditPoints="1"/>
            </p:cNvSpPr>
            <p:nvPr/>
          </p:nvSpPr>
          <p:spPr bwMode="auto">
            <a:xfrm>
              <a:off x="2808" y="1911"/>
              <a:ext cx="2068" cy="1700"/>
            </a:xfrm>
            <a:custGeom>
              <a:avLst/>
              <a:gdLst>
                <a:gd name="T0" fmla="*/ 1060 w 1104"/>
                <a:gd name="T1" fmla="*/ 907 h 907"/>
                <a:gd name="T2" fmla="*/ 44 w 1104"/>
                <a:gd name="T3" fmla="*/ 907 h 907"/>
                <a:gd name="T4" fmla="*/ 0 w 1104"/>
                <a:gd name="T5" fmla="*/ 863 h 907"/>
                <a:gd name="T6" fmla="*/ 0 w 1104"/>
                <a:gd name="T7" fmla="*/ 44 h 907"/>
                <a:gd name="T8" fmla="*/ 44 w 1104"/>
                <a:gd name="T9" fmla="*/ 0 h 907"/>
                <a:gd name="T10" fmla="*/ 1060 w 1104"/>
                <a:gd name="T11" fmla="*/ 0 h 907"/>
                <a:gd name="T12" fmla="*/ 1104 w 1104"/>
                <a:gd name="T13" fmla="*/ 44 h 907"/>
                <a:gd name="T14" fmla="*/ 1104 w 1104"/>
                <a:gd name="T15" fmla="*/ 863 h 907"/>
                <a:gd name="T16" fmla="*/ 1060 w 1104"/>
                <a:gd name="T17" fmla="*/ 907 h 907"/>
                <a:gd name="T18" fmla="*/ 44 w 1104"/>
                <a:gd name="T19" fmla="*/ 44 h 907"/>
                <a:gd name="T20" fmla="*/ 44 w 1104"/>
                <a:gd name="T21" fmla="*/ 863 h 907"/>
                <a:gd name="T22" fmla="*/ 1060 w 1104"/>
                <a:gd name="T23" fmla="*/ 863 h 907"/>
                <a:gd name="T24" fmla="*/ 1060 w 1104"/>
                <a:gd name="T25" fmla="*/ 44 h 907"/>
                <a:gd name="T26" fmla="*/ 44 w 1104"/>
                <a:gd name="T27" fmla="*/ 44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4" h="907">
                  <a:moveTo>
                    <a:pt x="1060" y="907"/>
                  </a:moveTo>
                  <a:cubicBezTo>
                    <a:pt x="44" y="907"/>
                    <a:pt x="44" y="907"/>
                    <a:pt x="44" y="907"/>
                  </a:cubicBezTo>
                  <a:cubicBezTo>
                    <a:pt x="20" y="907"/>
                    <a:pt x="0" y="887"/>
                    <a:pt x="0" y="863"/>
                  </a:cubicBezTo>
                  <a:cubicBezTo>
                    <a:pt x="0" y="44"/>
                    <a:pt x="0" y="44"/>
                    <a:pt x="0" y="44"/>
                  </a:cubicBezTo>
                  <a:cubicBezTo>
                    <a:pt x="0" y="20"/>
                    <a:pt x="20" y="0"/>
                    <a:pt x="44" y="0"/>
                  </a:cubicBezTo>
                  <a:cubicBezTo>
                    <a:pt x="1060" y="0"/>
                    <a:pt x="1060" y="0"/>
                    <a:pt x="1060" y="0"/>
                  </a:cubicBezTo>
                  <a:cubicBezTo>
                    <a:pt x="1084" y="0"/>
                    <a:pt x="1104" y="20"/>
                    <a:pt x="1104" y="44"/>
                  </a:cubicBezTo>
                  <a:cubicBezTo>
                    <a:pt x="1104" y="863"/>
                    <a:pt x="1104" y="863"/>
                    <a:pt x="1104" y="863"/>
                  </a:cubicBezTo>
                  <a:cubicBezTo>
                    <a:pt x="1104" y="887"/>
                    <a:pt x="1084" y="907"/>
                    <a:pt x="1060" y="907"/>
                  </a:cubicBezTo>
                  <a:close/>
                  <a:moveTo>
                    <a:pt x="44" y="44"/>
                  </a:moveTo>
                  <a:cubicBezTo>
                    <a:pt x="44" y="863"/>
                    <a:pt x="44" y="863"/>
                    <a:pt x="44" y="863"/>
                  </a:cubicBezTo>
                  <a:cubicBezTo>
                    <a:pt x="1060" y="863"/>
                    <a:pt x="1060" y="863"/>
                    <a:pt x="1060" y="863"/>
                  </a:cubicBezTo>
                  <a:cubicBezTo>
                    <a:pt x="1060" y="44"/>
                    <a:pt x="1060" y="44"/>
                    <a:pt x="106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6" name="Freeform 205">
              <a:extLst>
                <a:ext uri="{FF2B5EF4-FFF2-40B4-BE49-F238E27FC236}">
                  <a16:creationId xmlns:a16="http://schemas.microsoft.com/office/drawing/2014/main" id="{08D8CB30-5B31-450F-966B-EEC1A0955634}"/>
                </a:ext>
              </a:extLst>
            </p:cNvPr>
            <p:cNvSpPr>
              <a:spLocks noEditPoints="1"/>
            </p:cNvSpPr>
            <p:nvPr/>
          </p:nvSpPr>
          <p:spPr bwMode="auto">
            <a:xfrm>
              <a:off x="2961" y="728"/>
              <a:ext cx="1761" cy="2728"/>
            </a:xfrm>
            <a:custGeom>
              <a:avLst/>
              <a:gdLst>
                <a:gd name="T0" fmla="*/ 16 w 940"/>
                <a:gd name="T1" fmla="*/ 587 h 1455"/>
                <a:gd name="T2" fmla="*/ 16 w 940"/>
                <a:gd name="T3" fmla="*/ 447 h 1455"/>
                <a:gd name="T4" fmla="*/ 246 w 940"/>
                <a:gd name="T5" fmla="*/ 56 h 1455"/>
                <a:gd name="T6" fmla="*/ 470 w 940"/>
                <a:gd name="T7" fmla="*/ 0 h 1455"/>
                <a:gd name="T8" fmla="*/ 470 w 940"/>
                <a:gd name="T9" fmla="*/ 0 h 1455"/>
                <a:gd name="T10" fmla="*/ 470 w 940"/>
                <a:gd name="T11" fmla="*/ 0 h 1455"/>
                <a:gd name="T12" fmla="*/ 694 w 940"/>
                <a:gd name="T13" fmla="*/ 56 h 1455"/>
                <a:gd name="T14" fmla="*/ 924 w 940"/>
                <a:gd name="T15" fmla="*/ 447 h 1455"/>
                <a:gd name="T16" fmla="*/ 924 w 940"/>
                <a:gd name="T17" fmla="*/ 587 h 1455"/>
                <a:gd name="T18" fmla="*/ 824 w 940"/>
                <a:gd name="T19" fmla="*/ 587 h 1455"/>
                <a:gd name="T20" fmla="*/ 824 w 940"/>
                <a:gd name="T21" fmla="*/ 447 h 1455"/>
                <a:gd name="T22" fmla="*/ 470 w 940"/>
                <a:gd name="T23" fmla="*/ 100 h 1455"/>
                <a:gd name="T24" fmla="*/ 116 w 940"/>
                <a:gd name="T25" fmla="*/ 447 h 1455"/>
                <a:gd name="T26" fmla="*/ 116 w 940"/>
                <a:gd name="T27" fmla="*/ 587 h 1455"/>
                <a:gd name="T28" fmla="*/ 16 w 940"/>
                <a:gd name="T29" fmla="*/ 587 h 1455"/>
                <a:gd name="T30" fmla="*/ 940 w 940"/>
                <a:gd name="T31" fmla="*/ 1367 h 1455"/>
                <a:gd name="T32" fmla="*/ 930 w 940"/>
                <a:gd name="T33" fmla="*/ 1357 h 1455"/>
                <a:gd name="T34" fmla="*/ 10 w 940"/>
                <a:gd name="T35" fmla="*/ 1357 h 1455"/>
                <a:gd name="T36" fmla="*/ 0 w 940"/>
                <a:gd name="T37" fmla="*/ 1367 h 1455"/>
                <a:gd name="T38" fmla="*/ 0 w 940"/>
                <a:gd name="T39" fmla="*/ 1445 h 1455"/>
                <a:gd name="T40" fmla="*/ 10 w 940"/>
                <a:gd name="T41" fmla="*/ 1455 h 1455"/>
                <a:gd name="T42" fmla="*/ 930 w 940"/>
                <a:gd name="T43" fmla="*/ 1455 h 1455"/>
                <a:gd name="T44" fmla="*/ 940 w 940"/>
                <a:gd name="T45" fmla="*/ 1445 h 1455"/>
                <a:gd name="T46" fmla="*/ 940 w 940"/>
                <a:gd name="T47" fmla="*/ 1367 h 1455"/>
                <a:gd name="T48" fmla="*/ 940 w 940"/>
                <a:gd name="T49" fmla="*/ 720 h 1455"/>
                <a:gd name="T50" fmla="*/ 940 w 940"/>
                <a:gd name="T51" fmla="*/ 1296 h 1455"/>
                <a:gd name="T52" fmla="*/ 930 w 940"/>
                <a:gd name="T53" fmla="*/ 1306 h 1455"/>
                <a:gd name="T54" fmla="*/ 10 w 940"/>
                <a:gd name="T55" fmla="*/ 1306 h 1455"/>
                <a:gd name="T56" fmla="*/ 0 w 940"/>
                <a:gd name="T57" fmla="*/ 1296 h 1455"/>
                <a:gd name="T58" fmla="*/ 0 w 940"/>
                <a:gd name="T59" fmla="*/ 720 h 1455"/>
                <a:gd name="T60" fmla="*/ 10 w 940"/>
                <a:gd name="T61" fmla="*/ 710 h 1455"/>
                <a:gd name="T62" fmla="*/ 930 w 940"/>
                <a:gd name="T63" fmla="*/ 710 h 1455"/>
                <a:gd name="T64" fmla="*/ 940 w 940"/>
                <a:gd name="T65" fmla="*/ 720 h 1455"/>
                <a:gd name="T66" fmla="*/ 568 w 940"/>
                <a:gd name="T67" fmla="*/ 885 h 1455"/>
                <a:gd name="T68" fmla="*/ 470 w 940"/>
                <a:gd name="T69" fmla="*/ 787 h 1455"/>
                <a:gd name="T70" fmla="*/ 372 w 940"/>
                <a:gd name="T71" fmla="*/ 885 h 1455"/>
                <a:gd name="T72" fmla="*/ 429 w 940"/>
                <a:gd name="T73" fmla="*/ 974 h 1455"/>
                <a:gd name="T74" fmla="*/ 429 w 940"/>
                <a:gd name="T75" fmla="*/ 1211 h 1455"/>
                <a:gd name="T76" fmla="*/ 439 w 940"/>
                <a:gd name="T77" fmla="*/ 1221 h 1455"/>
                <a:gd name="T78" fmla="*/ 501 w 940"/>
                <a:gd name="T79" fmla="*/ 1221 h 1455"/>
                <a:gd name="T80" fmla="*/ 511 w 940"/>
                <a:gd name="T81" fmla="*/ 1211 h 1455"/>
                <a:gd name="T82" fmla="*/ 511 w 940"/>
                <a:gd name="T83" fmla="*/ 974 h 1455"/>
                <a:gd name="T84" fmla="*/ 568 w 940"/>
                <a:gd name="T85" fmla="*/ 88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455">
                  <a:moveTo>
                    <a:pt x="16" y="587"/>
                  </a:moveTo>
                  <a:cubicBezTo>
                    <a:pt x="16" y="447"/>
                    <a:pt x="16" y="447"/>
                    <a:pt x="16" y="447"/>
                  </a:cubicBezTo>
                  <a:cubicBezTo>
                    <a:pt x="16" y="218"/>
                    <a:pt x="141" y="108"/>
                    <a:pt x="246" y="56"/>
                  </a:cubicBezTo>
                  <a:cubicBezTo>
                    <a:pt x="356" y="2"/>
                    <a:pt x="465" y="0"/>
                    <a:pt x="470" y="0"/>
                  </a:cubicBezTo>
                  <a:cubicBezTo>
                    <a:pt x="470" y="0"/>
                    <a:pt x="470" y="0"/>
                    <a:pt x="470" y="0"/>
                  </a:cubicBezTo>
                  <a:cubicBezTo>
                    <a:pt x="470" y="0"/>
                    <a:pt x="470" y="0"/>
                    <a:pt x="470" y="0"/>
                  </a:cubicBezTo>
                  <a:cubicBezTo>
                    <a:pt x="475" y="0"/>
                    <a:pt x="584" y="2"/>
                    <a:pt x="694" y="56"/>
                  </a:cubicBezTo>
                  <a:cubicBezTo>
                    <a:pt x="799" y="108"/>
                    <a:pt x="924" y="218"/>
                    <a:pt x="924" y="447"/>
                  </a:cubicBezTo>
                  <a:cubicBezTo>
                    <a:pt x="924" y="587"/>
                    <a:pt x="924" y="587"/>
                    <a:pt x="924" y="587"/>
                  </a:cubicBezTo>
                  <a:cubicBezTo>
                    <a:pt x="824" y="587"/>
                    <a:pt x="824" y="587"/>
                    <a:pt x="824" y="587"/>
                  </a:cubicBezTo>
                  <a:cubicBezTo>
                    <a:pt x="824" y="447"/>
                    <a:pt x="824" y="447"/>
                    <a:pt x="824" y="447"/>
                  </a:cubicBezTo>
                  <a:cubicBezTo>
                    <a:pt x="824" y="113"/>
                    <a:pt x="491" y="100"/>
                    <a:pt x="470" y="100"/>
                  </a:cubicBezTo>
                  <a:cubicBezTo>
                    <a:pt x="450" y="100"/>
                    <a:pt x="116" y="112"/>
                    <a:pt x="116" y="447"/>
                  </a:cubicBezTo>
                  <a:cubicBezTo>
                    <a:pt x="116" y="587"/>
                    <a:pt x="116" y="587"/>
                    <a:pt x="116" y="587"/>
                  </a:cubicBezTo>
                  <a:lnTo>
                    <a:pt x="16" y="587"/>
                  </a:lnTo>
                  <a:close/>
                  <a:moveTo>
                    <a:pt x="940" y="1367"/>
                  </a:moveTo>
                  <a:cubicBezTo>
                    <a:pt x="940" y="1361"/>
                    <a:pt x="935" y="1357"/>
                    <a:pt x="930" y="1357"/>
                  </a:cubicBezTo>
                  <a:cubicBezTo>
                    <a:pt x="10" y="1357"/>
                    <a:pt x="10" y="1357"/>
                    <a:pt x="10" y="1357"/>
                  </a:cubicBezTo>
                  <a:cubicBezTo>
                    <a:pt x="5" y="1357"/>
                    <a:pt x="0" y="1361"/>
                    <a:pt x="0" y="1367"/>
                  </a:cubicBezTo>
                  <a:cubicBezTo>
                    <a:pt x="0" y="1445"/>
                    <a:pt x="0" y="1445"/>
                    <a:pt x="0" y="1445"/>
                  </a:cubicBezTo>
                  <a:cubicBezTo>
                    <a:pt x="0" y="1451"/>
                    <a:pt x="5" y="1455"/>
                    <a:pt x="10" y="1455"/>
                  </a:cubicBezTo>
                  <a:cubicBezTo>
                    <a:pt x="930" y="1455"/>
                    <a:pt x="930" y="1455"/>
                    <a:pt x="930" y="1455"/>
                  </a:cubicBezTo>
                  <a:cubicBezTo>
                    <a:pt x="935" y="1455"/>
                    <a:pt x="940" y="1451"/>
                    <a:pt x="940" y="1445"/>
                  </a:cubicBezTo>
                  <a:lnTo>
                    <a:pt x="940" y="1367"/>
                  </a:lnTo>
                  <a:close/>
                  <a:moveTo>
                    <a:pt x="940" y="720"/>
                  </a:moveTo>
                  <a:cubicBezTo>
                    <a:pt x="940" y="1296"/>
                    <a:pt x="940" y="1296"/>
                    <a:pt x="940" y="1296"/>
                  </a:cubicBezTo>
                  <a:cubicBezTo>
                    <a:pt x="940" y="1302"/>
                    <a:pt x="935" y="1306"/>
                    <a:pt x="930" y="1306"/>
                  </a:cubicBezTo>
                  <a:cubicBezTo>
                    <a:pt x="10" y="1306"/>
                    <a:pt x="10" y="1306"/>
                    <a:pt x="10" y="1306"/>
                  </a:cubicBezTo>
                  <a:cubicBezTo>
                    <a:pt x="5" y="1306"/>
                    <a:pt x="0" y="1302"/>
                    <a:pt x="0" y="1296"/>
                  </a:cubicBezTo>
                  <a:cubicBezTo>
                    <a:pt x="0" y="720"/>
                    <a:pt x="0" y="720"/>
                    <a:pt x="0" y="720"/>
                  </a:cubicBezTo>
                  <a:cubicBezTo>
                    <a:pt x="0" y="715"/>
                    <a:pt x="5" y="710"/>
                    <a:pt x="10" y="710"/>
                  </a:cubicBezTo>
                  <a:cubicBezTo>
                    <a:pt x="930" y="710"/>
                    <a:pt x="930" y="710"/>
                    <a:pt x="930" y="710"/>
                  </a:cubicBezTo>
                  <a:cubicBezTo>
                    <a:pt x="935" y="710"/>
                    <a:pt x="940" y="715"/>
                    <a:pt x="940" y="720"/>
                  </a:cubicBezTo>
                  <a:close/>
                  <a:moveTo>
                    <a:pt x="568" y="885"/>
                  </a:moveTo>
                  <a:cubicBezTo>
                    <a:pt x="568" y="831"/>
                    <a:pt x="524" y="787"/>
                    <a:pt x="470" y="787"/>
                  </a:cubicBezTo>
                  <a:cubicBezTo>
                    <a:pt x="416" y="787"/>
                    <a:pt x="372" y="831"/>
                    <a:pt x="372" y="885"/>
                  </a:cubicBezTo>
                  <a:cubicBezTo>
                    <a:pt x="372" y="925"/>
                    <a:pt x="395" y="959"/>
                    <a:pt x="429" y="974"/>
                  </a:cubicBezTo>
                  <a:cubicBezTo>
                    <a:pt x="429" y="1211"/>
                    <a:pt x="429" y="1211"/>
                    <a:pt x="429" y="1211"/>
                  </a:cubicBezTo>
                  <a:cubicBezTo>
                    <a:pt x="429" y="1216"/>
                    <a:pt x="434" y="1221"/>
                    <a:pt x="439" y="1221"/>
                  </a:cubicBezTo>
                  <a:cubicBezTo>
                    <a:pt x="501" y="1221"/>
                    <a:pt x="501" y="1221"/>
                    <a:pt x="501" y="1221"/>
                  </a:cubicBezTo>
                  <a:cubicBezTo>
                    <a:pt x="506" y="1221"/>
                    <a:pt x="511" y="1216"/>
                    <a:pt x="511" y="1211"/>
                  </a:cubicBezTo>
                  <a:cubicBezTo>
                    <a:pt x="511" y="974"/>
                    <a:pt x="511" y="974"/>
                    <a:pt x="511" y="974"/>
                  </a:cubicBezTo>
                  <a:cubicBezTo>
                    <a:pt x="545" y="959"/>
                    <a:pt x="568" y="925"/>
                    <a:pt x="568" y="88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1" name="Group 60"/>
          <p:cNvGrpSpPr>
            <a:grpSpLocks noChangeAspect="1"/>
          </p:cNvGrpSpPr>
          <p:nvPr/>
        </p:nvGrpSpPr>
        <p:grpSpPr>
          <a:xfrm flipH="1" flipV="1">
            <a:off x="8253257" y="1344888"/>
            <a:ext cx="287683" cy="287683"/>
            <a:chOff x="628650" y="3463925"/>
            <a:chExt cx="269875" cy="269875"/>
          </a:xfrm>
        </p:grpSpPr>
        <p:sp>
          <p:nvSpPr>
            <p:cNvPr id="62" name="Oval 61"/>
            <p:cNvSpPr>
              <a:spLocks noChangeArrowheads="1"/>
            </p:cNvSpPr>
            <p:nvPr/>
          </p:nvSpPr>
          <p:spPr bwMode="auto">
            <a:xfrm>
              <a:off x="628650" y="3463925"/>
              <a:ext cx="269875" cy="269875"/>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68" name="Freeform 67"/>
            <p:cNvSpPr>
              <a:spLocks noEditPoints="1"/>
            </p:cNvSpPr>
            <p:nvPr/>
          </p:nvSpPr>
          <p:spPr bwMode="auto">
            <a:xfrm>
              <a:off x="700087" y="3549650"/>
              <a:ext cx="127000" cy="98425"/>
            </a:xfrm>
            <a:custGeom>
              <a:avLst/>
              <a:gdLst>
                <a:gd name="T0" fmla="*/ 154 w 596"/>
                <a:gd name="T1" fmla="*/ 204 h 464"/>
                <a:gd name="T2" fmla="*/ 191 w 596"/>
                <a:gd name="T3" fmla="*/ 276 h 464"/>
                <a:gd name="T4" fmla="*/ 229 w 596"/>
                <a:gd name="T5" fmla="*/ 352 h 464"/>
                <a:gd name="T6" fmla="*/ 118 w 596"/>
                <a:gd name="T7" fmla="*/ 464 h 464"/>
                <a:gd name="T8" fmla="*/ 0 w 596"/>
                <a:gd name="T9" fmla="*/ 329 h 464"/>
                <a:gd name="T10" fmla="*/ 202 w 596"/>
                <a:gd name="T11" fmla="*/ 0 h 464"/>
                <a:gd name="T12" fmla="*/ 253 w 596"/>
                <a:gd name="T13" fmla="*/ 68 h 464"/>
                <a:gd name="T14" fmla="*/ 196 w 596"/>
                <a:gd name="T15" fmla="*/ 116 h 464"/>
                <a:gd name="T16" fmla="*/ 154 w 596"/>
                <a:gd name="T17" fmla="*/ 204 h 464"/>
                <a:gd name="T18" fmla="*/ 538 w 596"/>
                <a:gd name="T19" fmla="*/ 116 h 464"/>
                <a:gd name="T20" fmla="*/ 596 w 596"/>
                <a:gd name="T21" fmla="*/ 68 h 464"/>
                <a:gd name="T22" fmla="*/ 545 w 596"/>
                <a:gd name="T23" fmla="*/ 0 h 464"/>
                <a:gd name="T24" fmla="*/ 343 w 596"/>
                <a:gd name="T25" fmla="*/ 329 h 464"/>
                <a:gd name="T26" fmla="*/ 461 w 596"/>
                <a:gd name="T27" fmla="*/ 464 h 464"/>
                <a:gd name="T28" fmla="*/ 571 w 596"/>
                <a:gd name="T29" fmla="*/ 352 h 464"/>
                <a:gd name="T30" fmla="*/ 534 w 596"/>
                <a:gd name="T31" fmla="*/ 276 h 464"/>
                <a:gd name="T32" fmla="*/ 497 w 596"/>
                <a:gd name="T33" fmla="*/ 204 h 464"/>
                <a:gd name="T34" fmla="*/ 538 w 596"/>
                <a:gd name="T35" fmla="*/ 11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464">
                  <a:moveTo>
                    <a:pt x="154" y="204"/>
                  </a:moveTo>
                  <a:cubicBezTo>
                    <a:pt x="154" y="225"/>
                    <a:pt x="166" y="249"/>
                    <a:pt x="191" y="276"/>
                  </a:cubicBezTo>
                  <a:cubicBezTo>
                    <a:pt x="216" y="304"/>
                    <a:pt x="229" y="329"/>
                    <a:pt x="229" y="352"/>
                  </a:cubicBezTo>
                  <a:cubicBezTo>
                    <a:pt x="229" y="426"/>
                    <a:pt x="192" y="464"/>
                    <a:pt x="118" y="464"/>
                  </a:cubicBezTo>
                  <a:cubicBezTo>
                    <a:pt x="40" y="464"/>
                    <a:pt x="0" y="419"/>
                    <a:pt x="0" y="329"/>
                  </a:cubicBezTo>
                  <a:cubicBezTo>
                    <a:pt x="0" y="194"/>
                    <a:pt x="67" y="85"/>
                    <a:pt x="202" y="0"/>
                  </a:cubicBezTo>
                  <a:cubicBezTo>
                    <a:pt x="253" y="68"/>
                    <a:pt x="253" y="68"/>
                    <a:pt x="253" y="68"/>
                  </a:cubicBezTo>
                  <a:cubicBezTo>
                    <a:pt x="196" y="116"/>
                    <a:pt x="196" y="116"/>
                    <a:pt x="196" y="116"/>
                  </a:cubicBezTo>
                  <a:cubicBezTo>
                    <a:pt x="168" y="140"/>
                    <a:pt x="154" y="169"/>
                    <a:pt x="154" y="204"/>
                  </a:cubicBezTo>
                  <a:close/>
                  <a:moveTo>
                    <a:pt x="538" y="116"/>
                  </a:moveTo>
                  <a:cubicBezTo>
                    <a:pt x="596" y="68"/>
                    <a:pt x="596" y="68"/>
                    <a:pt x="596" y="68"/>
                  </a:cubicBezTo>
                  <a:cubicBezTo>
                    <a:pt x="545" y="0"/>
                    <a:pt x="545" y="0"/>
                    <a:pt x="545" y="0"/>
                  </a:cubicBezTo>
                  <a:cubicBezTo>
                    <a:pt x="410" y="85"/>
                    <a:pt x="343" y="194"/>
                    <a:pt x="343" y="329"/>
                  </a:cubicBezTo>
                  <a:cubicBezTo>
                    <a:pt x="343" y="419"/>
                    <a:pt x="382" y="464"/>
                    <a:pt x="461" y="464"/>
                  </a:cubicBezTo>
                  <a:cubicBezTo>
                    <a:pt x="534" y="464"/>
                    <a:pt x="571" y="426"/>
                    <a:pt x="571" y="352"/>
                  </a:cubicBezTo>
                  <a:cubicBezTo>
                    <a:pt x="571" y="329"/>
                    <a:pt x="559" y="304"/>
                    <a:pt x="534" y="276"/>
                  </a:cubicBezTo>
                  <a:cubicBezTo>
                    <a:pt x="509" y="249"/>
                    <a:pt x="497" y="225"/>
                    <a:pt x="497" y="204"/>
                  </a:cubicBezTo>
                  <a:cubicBezTo>
                    <a:pt x="497" y="169"/>
                    <a:pt x="511" y="140"/>
                    <a:pt x="53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70" name="Rectangle 69">
            <a:extLst>
              <a:ext uri="{FF2B5EF4-FFF2-40B4-BE49-F238E27FC236}">
                <a16:creationId xmlns:a16="http://schemas.microsoft.com/office/drawing/2014/main" id="{18FDDAD1-5070-D147-A1A7-67972D05BBB3}"/>
              </a:ext>
            </a:extLst>
          </p:cNvPr>
          <p:cNvSpPr/>
          <p:nvPr/>
        </p:nvSpPr>
        <p:spPr>
          <a:xfrm>
            <a:off x="5530453" y="4283249"/>
            <a:ext cx="3081707" cy="346249"/>
          </a:xfrm>
          <a:prstGeom prst="rect">
            <a:avLst/>
          </a:prstGeom>
          <a:effectLst/>
          <a:extLst>
            <a:ext uri="{AF507438-7753-43E0-B8FC-AC1667EBCBE1}">
              <a14:hiddenEffects xmlns:a14="http://schemas.microsoft.com/office/drawing/2010/main">
                <a:effectLst>
                  <a:outerShdw sx="0" sy="0" rotWithShape="0">
                    <a:scrgbClr r="0" g="0" b="0"/>
                  </a:outerShdw>
                </a:effectLst>
              </a14:hiddenEffects>
            </a:ext>
            <a:ext uri="{53640926-AAD7-44D8-BBD7-CCE9431645EC}">
              <a14:shadowObscured xmlns:a14="http://schemas.microsoft.com/office/drawing/2010/main"/>
            </a:ext>
          </a:extLst>
        </p:spPr>
        <p:txBody>
          <a:bodyPr wrap="square" lIns="0" tIns="0" rIns="0" bIns="0">
            <a:spAutoFit/>
          </a:bodyPr>
          <a:lstStyle/>
          <a:p>
            <a:pPr lvl="0">
              <a:defRPr/>
            </a:pPr>
            <a:r>
              <a:rPr lang="en-US" sz="1200" b="1">
                <a:solidFill>
                  <a:srgbClr val="575757"/>
                </a:solidFill>
                <a:latin typeface="Trebuchet MS" panose="020B0603020202020204" pitchFamily="34" charset="0"/>
              </a:rPr>
              <a:t>Security</a:t>
            </a:r>
          </a:p>
          <a:p>
            <a:pPr>
              <a:defRPr/>
            </a:pPr>
            <a:r>
              <a:rPr lang="en-US" sz="1050">
                <a:solidFill>
                  <a:srgbClr val="7F7F7F"/>
                </a:solidFill>
                <a:latin typeface="Trebuchet MS" panose="020B0603020202020204" pitchFamily="34" charset="0"/>
                <a:sym typeface="Trebuchet MS" panose="020B0603020202020204" pitchFamily="34" charset="0"/>
              </a:rPr>
              <a:t>Baked-in and fully integrated into SDLC</a:t>
            </a:r>
          </a:p>
        </p:txBody>
      </p:sp>
      <p:grpSp>
        <p:nvGrpSpPr>
          <p:cNvPr id="71" name="Group 25">
            <a:extLst>
              <a:ext uri="{FF2B5EF4-FFF2-40B4-BE49-F238E27FC236}">
                <a16:creationId xmlns:a16="http://schemas.microsoft.com/office/drawing/2014/main" id="{D3EEC0F8-F802-074C-9A63-DAF002E64100}"/>
              </a:ext>
            </a:extLst>
          </p:cNvPr>
          <p:cNvGrpSpPr>
            <a:grpSpLocks noChangeAspect="1"/>
          </p:cNvGrpSpPr>
          <p:nvPr/>
        </p:nvGrpSpPr>
        <p:grpSpPr bwMode="auto">
          <a:xfrm>
            <a:off x="4925671" y="4186283"/>
            <a:ext cx="543645" cy="543645"/>
            <a:chOff x="2078" y="1116"/>
            <a:chExt cx="288" cy="288"/>
          </a:xfrm>
        </p:grpSpPr>
        <p:sp>
          <p:nvSpPr>
            <p:cNvPr id="72" name="AutoShape 24">
              <a:extLst>
                <a:ext uri="{FF2B5EF4-FFF2-40B4-BE49-F238E27FC236}">
                  <a16:creationId xmlns:a16="http://schemas.microsoft.com/office/drawing/2014/main" id="{9FD95BCC-E884-C74E-99C0-191941EFFB87}"/>
                </a:ext>
              </a:extLst>
            </p:cNvPr>
            <p:cNvSpPr>
              <a:spLocks noChangeAspect="1" noChangeArrowheads="1" noTextEdit="1"/>
            </p:cNvSpPr>
            <p:nvPr/>
          </p:nvSpPr>
          <p:spPr bwMode="auto">
            <a:xfrm>
              <a:off x="2078" y="111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26">
              <a:extLst>
                <a:ext uri="{FF2B5EF4-FFF2-40B4-BE49-F238E27FC236}">
                  <a16:creationId xmlns:a16="http://schemas.microsoft.com/office/drawing/2014/main" id="{41B69126-08C8-CD43-AF2F-03BA5F1A751F}"/>
                </a:ext>
              </a:extLst>
            </p:cNvPr>
            <p:cNvSpPr>
              <a:spLocks noEditPoints="1"/>
            </p:cNvSpPr>
            <p:nvPr/>
          </p:nvSpPr>
          <p:spPr bwMode="auto">
            <a:xfrm>
              <a:off x="2132" y="1133"/>
              <a:ext cx="180" cy="254"/>
            </a:xfrm>
            <a:custGeom>
              <a:avLst/>
              <a:gdLst>
                <a:gd name="T0" fmla="*/ 391 w 624"/>
                <a:gd name="T1" fmla="*/ 600 h 880"/>
                <a:gd name="T2" fmla="*/ 418 w 624"/>
                <a:gd name="T3" fmla="*/ 708 h 880"/>
                <a:gd name="T4" fmla="*/ 474 w 624"/>
                <a:gd name="T5" fmla="*/ 703 h 880"/>
                <a:gd name="T6" fmla="*/ 252 w 624"/>
                <a:gd name="T7" fmla="*/ 391 h 880"/>
                <a:gd name="T8" fmla="*/ 296 w 624"/>
                <a:gd name="T9" fmla="*/ 256 h 880"/>
                <a:gd name="T10" fmla="*/ 177 w 624"/>
                <a:gd name="T11" fmla="*/ 359 h 880"/>
                <a:gd name="T12" fmla="*/ 237 w 624"/>
                <a:gd name="T13" fmla="*/ 401 h 880"/>
                <a:gd name="T14" fmla="*/ 178 w 624"/>
                <a:gd name="T15" fmla="*/ 714 h 880"/>
                <a:gd name="T16" fmla="*/ 232 w 624"/>
                <a:gd name="T17" fmla="*/ 601 h 880"/>
                <a:gd name="T18" fmla="*/ 155 w 624"/>
                <a:gd name="T19" fmla="*/ 583 h 880"/>
                <a:gd name="T20" fmla="*/ 210 w 624"/>
                <a:gd name="T21" fmla="*/ 428 h 880"/>
                <a:gd name="T22" fmla="*/ 134 w 624"/>
                <a:gd name="T23" fmla="*/ 530 h 880"/>
                <a:gd name="T24" fmla="*/ 185 w 624"/>
                <a:gd name="T25" fmla="*/ 494 h 880"/>
                <a:gd name="T26" fmla="*/ 436 w 624"/>
                <a:gd name="T27" fmla="*/ 339 h 880"/>
                <a:gd name="T28" fmla="*/ 328 w 624"/>
                <a:gd name="T29" fmla="*/ 377 h 880"/>
                <a:gd name="T30" fmla="*/ 387 w 624"/>
                <a:gd name="T31" fmla="*/ 401 h 880"/>
                <a:gd name="T32" fmla="*/ 446 w 624"/>
                <a:gd name="T33" fmla="*/ 358 h 880"/>
                <a:gd name="T34" fmla="*/ 547 w 624"/>
                <a:gd name="T35" fmla="*/ 552 h 880"/>
                <a:gd name="T36" fmla="*/ 557 w 624"/>
                <a:gd name="T37" fmla="*/ 377 h 880"/>
                <a:gd name="T38" fmla="*/ 474 w 624"/>
                <a:gd name="T39" fmla="*/ 433 h 880"/>
                <a:gd name="T40" fmla="*/ 413 w 624"/>
                <a:gd name="T41" fmla="*/ 428 h 880"/>
                <a:gd name="T42" fmla="*/ 468 w 624"/>
                <a:gd name="T43" fmla="*/ 552 h 880"/>
                <a:gd name="T44" fmla="*/ 114 w 624"/>
                <a:gd name="T45" fmla="*/ 366 h 880"/>
                <a:gd name="T46" fmla="*/ 193 w 624"/>
                <a:gd name="T47" fmla="*/ 278 h 880"/>
                <a:gd name="T48" fmla="*/ 312 w 624"/>
                <a:gd name="T49" fmla="*/ 51 h 880"/>
                <a:gd name="T50" fmla="*/ 431 w 624"/>
                <a:gd name="T51" fmla="*/ 278 h 880"/>
                <a:gd name="T52" fmla="*/ 509 w 624"/>
                <a:gd name="T53" fmla="*/ 367 h 880"/>
                <a:gd name="T54" fmla="*/ 530 w 624"/>
                <a:gd name="T55" fmla="*/ 342 h 880"/>
                <a:gd name="T56" fmla="*/ 95 w 624"/>
                <a:gd name="T57" fmla="*/ 217 h 880"/>
                <a:gd name="T58" fmla="*/ 86 w 624"/>
                <a:gd name="T59" fmla="*/ 352 h 880"/>
                <a:gd name="T60" fmla="*/ 114 w 624"/>
                <a:gd name="T61" fmla="*/ 769 h 880"/>
                <a:gd name="T62" fmla="*/ 161 w 624"/>
                <a:gd name="T63" fmla="*/ 812 h 880"/>
                <a:gd name="T64" fmla="*/ 431 w 624"/>
                <a:gd name="T65" fmla="*/ 745 h 880"/>
                <a:gd name="T66" fmla="*/ 380 w 624"/>
                <a:gd name="T67" fmla="*/ 760 h 880"/>
                <a:gd name="T68" fmla="*/ 350 w 624"/>
                <a:gd name="T69" fmla="*/ 879 h 880"/>
                <a:gd name="T70" fmla="*/ 103 w 624"/>
                <a:gd name="T71" fmla="*/ 527 h 880"/>
                <a:gd name="T72" fmla="*/ 67 w 624"/>
                <a:gd name="T73" fmla="*/ 377 h 880"/>
                <a:gd name="T74" fmla="*/ 76 w 624"/>
                <a:gd name="T75" fmla="*/ 552 h 880"/>
                <a:gd name="T76" fmla="*/ 503 w 624"/>
                <a:gd name="T77" fmla="*/ 715 h 880"/>
                <a:gd name="T78" fmla="*/ 558 w 624"/>
                <a:gd name="T79" fmla="*/ 760 h 880"/>
                <a:gd name="T80" fmla="*/ 521 w 624"/>
                <a:gd name="T81" fmla="*/ 608 h 880"/>
                <a:gd name="T82" fmla="*/ 431 w 624"/>
                <a:gd name="T83" fmla="*/ 857 h 880"/>
                <a:gd name="T84" fmla="*/ 476 w 624"/>
                <a:gd name="T85" fmla="*/ 787 h 880"/>
                <a:gd name="T86" fmla="*/ 388 w 624"/>
                <a:gd name="T87" fmla="*/ 718 h 880"/>
                <a:gd name="T88" fmla="*/ 387 w 624"/>
                <a:gd name="T89" fmla="*/ 560 h 880"/>
                <a:gd name="T90" fmla="*/ 334 w 624"/>
                <a:gd name="T91" fmla="*/ 410 h 880"/>
                <a:gd name="T92" fmla="*/ 307 w 624"/>
                <a:gd name="T93" fmla="*/ 408 h 880"/>
                <a:gd name="T94" fmla="*/ 267 w 624"/>
                <a:gd name="T95" fmla="*/ 419 h 880"/>
                <a:gd name="T96" fmla="*/ 252 w 624"/>
                <a:gd name="T97" fmla="*/ 576 h 880"/>
                <a:gd name="T98" fmla="*/ 235 w 624"/>
                <a:gd name="T99" fmla="*/ 721 h 880"/>
                <a:gd name="T100" fmla="*/ 303 w 624"/>
                <a:gd name="T101" fmla="*/ 729 h 880"/>
                <a:gd name="T102" fmla="*/ 380 w 624"/>
                <a:gd name="T103" fmla="*/ 729 h 880"/>
                <a:gd name="T104" fmla="*/ 76 w 624"/>
                <a:gd name="T105" fmla="*/ 583 h 880"/>
                <a:gd name="T106" fmla="*/ 67 w 624"/>
                <a:gd name="T107" fmla="*/ 758 h 880"/>
                <a:gd name="T108" fmla="*/ 208 w 624"/>
                <a:gd name="T109" fmla="*/ 739 h 880"/>
                <a:gd name="T110" fmla="*/ 177 w 624"/>
                <a:gd name="T111" fmla="*/ 777 h 880"/>
                <a:gd name="T112" fmla="*/ 296 w 624"/>
                <a:gd name="T113" fmla="*/ 880 h 880"/>
                <a:gd name="T114" fmla="*/ 208 w 624"/>
                <a:gd name="T115" fmla="*/ 739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4" h="880">
                  <a:moveTo>
                    <a:pt x="468" y="583"/>
                  </a:moveTo>
                  <a:cubicBezTo>
                    <a:pt x="408" y="583"/>
                    <a:pt x="408" y="583"/>
                    <a:pt x="408" y="583"/>
                  </a:cubicBezTo>
                  <a:cubicBezTo>
                    <a:pt x="403" y="589"/>
                    <a:pt x="398" y="594"/>
                    <a:pt x="391" y="600"/>
                  </a:cubicBezTo>
                  <a:cubicBezTo>
                    <a:pt x="391" y="600"/>
                    <a:pt x="391" y="600"/>
                    <a:pt x="390" y="601"/>
                  </a:cubicBezTo>
                  <a:cubicBezTo>
                    <a:pt x="390" y="601"/>
                    <a:pt x="389" y="601"/>
                    <a:pt x="389" y="602"/>
                  </a:cubicBezTo>
                  <a:cubicBezTo>
                    <a:pt x="399" y="640"/>
                    <a:pt x="412" y="687"/>
                    <a:pt x="418" y="708"/>
                  </a:cubicBezTo>
                  <a:cubicBezTo>
                    <a:pt x="427" y="710"/>
                    <a:pt x="436" y="712"/>
                    <a:pt x="445" y="714"/>
                  </a:cubicBezTo>
                  <a:cubicBezTo>
                    <a:pt x="452" y="707"/>
                    <a:pt x="462" y="703"/>
                    <a:pt x="473" y="703"/>
                  </a:cubicBezTo>
                  <a:cubicBezTo>
                    <a:pt x="474" y="703"/>
                    <a:pt x="474" y="703"/>
                    <a:pt x="474" y="703"/>
                  </a:cubicBezTo>
                  <a:cubicBezTo>
                    <a:pt x="482" y="672"/>
                    <a:pt x="487" y="640"/>
                    <a:pt x="490" y="606"/>
                  </a:cubicBezTo>
                  <a:cubicBezTo>
                    <a:pt x="480" y="602"/>
                    <a:pt x="472" y="594"/>
                    <a:pt x="468" y="583"/>
                  </a:cubicBezTo>
                  <a:close/>
                  <a:moveTo>
                    <a:pt x="252" y="391"/>
                  </a:moveTo>
                  <a:cubicBezTo>
                    <a:pt x="262" y="386"/>
                    <a:pt x="272" y="382"/>
                    <a:pt x="281" y="380"/>
                  </a:cubicBezTo>
                  <a:cubicBezTo>
                    <a:pt x="287" y="379"/>
                    <a:pt x="291" y="378"/>
                    <a:pt x="296" y="377"/>
                  </a:cubicBezTo>
                  <a:cubicBezTo>
                    <a:pt x="296" y="256"/>
                    <a:pt x="296" y="256"/>
                    <a:pt x="296" y="256"/>
                  </a:cubicBezTo>
                  <a:cubicBezTo>
                    <a:pt x="289" y="256"/>
                    <a:pt x="281" y="256"/>
                    <a:pt x="274" y="257"/>
                  </a:cubicBezTo>
                  <a:cubicBezTo>
                    <a:pt x="242" y="270"/>
                    <a:pt x="212" y="298"/>
                    <a:pt x="188" y="339"/>
                  </a:cubicBezTo>
                  <a:cubicBezTo>
                    <a:pt x="184" y="346"/>
                    <a:pt x="181" y="352"/>
                    <a:pt x="177" y="359"/>
                  </a:cubicBezTo>
                  <a:cubicBezTo>
                    <a:pt x="186" y="366"/>
                    <a:pt x="192" y="378"/>
                    <a:pt x="192" y="390"/>
                  </a:cubicBezTo>
                  <a:cubicBezTo>
                    <a:pt x="192" y="391"/>
                    <a:pt x="192" y="392"/>
                    <a:pt x="192" y="393"/>
                  </a:cubicBezTo>
                  <a:cubicBezTo>
                    <a:pt x="206" y="396"/>
                    <a:pt x="221" y="399"/>
                    <a:pt x="237" y="401"/>
                  </a:cubicBezTo>
                  <a:cubicBezTo>
                    <a:pt x="241" y="397"/>
                    <a:pt x="246" y="394"/>
                    <a:pt x="252" y="391"/>
                  </a:cubicBezTo>
                  <a:close/>
                  <a:moveTo>
                    <a:pt x="150" y="703"/>
                  </a:moveTo>
                  <a:cubicBezTo>
                    <a:pt x="161" y="703"/>
                    <a:pt x="171" y="707"/>
                    <a:pt x="178" y="714"/>
                  </a:cubicBezTo>
                  <a:cubicBezTo>
                    <a:pt x="187" y="712"/>
                    <a:pt x="196" y="710"/>
                    <a:pt x="205" y="708"/>
                  </a:cubicBezTo>
                  <a:cubicBezTo>
                    <a:pt x="211" y="686"/>
                    <a:pt x="224" y="638"/>
                    <a:pt x="234" y="602"/>
                  </a:cubicBezTo>
                  <a:cubicBezTo>
                    <a:pt x="233" y="601"/>
                    <a:pt x="233" y="601"/>
                    <a:pt x="232" y="601"/>
                  </a:cubicBezTo>
                  <a:cubicBezTo>
                    <a:pt x="232" y="600"/>
                    <a:pt x="231" y="600"/>
                    <a:pt x="231" y="600"/>
                  </a:cubicBezTo>
                  <a:cubicBezTo>
                    <a:pt x="225" y="594"/>
                    <a:pt x="219" y="589"/>
                    <a:pt x="215" y="583"/>
                  </a:cubicBezTo>
                  <a:cubicBezTo>
                    <a:pt x="155" y="583"/>
                    <a:pt x="155" y="583"/>
                    <a:pt x="155" y="583"/>
                  </a:cubicBezTo>
                  <a:cubicBezTo>
                    <a:pt x="151" y="593"/>
                    <a:pt x="144" y="601"/>
                    <a:pt x="134" y="606"/>
                  </a:cubicBezTo>
                  <a:cubicBezTo>
                    <a:pt x="136" y="639"/>
                    <a:pt x="142" y="672"/>
                    <a:pt x="150" y="703"/>
                  </a:cubicBezTo>
                  <a:close/>
                  <a:moveTo>
                    <a:pt x="210" y="428"/>
                  </a:moveTo>
                  <a:cubicBezTo>
                    <a:pt x="199" y="426"/>
                    <a:pt x="189" y="424"/>
                    <a:pt x="178" y="421"/>
                  </a:cubicBezTo>
                  <a:cubicBezTo>
                    <a:pt x="171" y="428"/>
                    <a:pt x="161" y="433"/>
                    <a:pt x="150" y="433"/>
                  </a:cubicBezTo>
                  <a:cubicBezTo>
                    <a:pt x="142" y="463"/>
                    <a:pt x="136" y="496"/>
                    <a:pt x="134" y="530"/>
                  </a:cubicBezTo>
                  <a:cubicBezTo>
                    <a:pt x="144" y="534"/>
                    <a:pt x="151" y="542"/>
                    <a:pt x="155" y="552"/>
                  </a:cubicBezTo>
                  <a:cubicBezTo>
                    <a:pt x="195" y="552"/>
                    <a:pt x="195" y="552"/>
                    <a:pt x="195" y="552"/>
                  </a:cubicBezTo>
                  <a:cubicBezTo>
                    <a:pt x="188" y="534"/>
                    <a:pt x="184" y="514"/>
                    <a:pt x="185" y="494"/>
                  </a:cubicBezTo>
                  <a:cubicBezTo>
                    <a:pt x="187" y="470"/>
                    <a:pt x="195" y="447"/>
                    <a:pt x="210" y="428"/>
                  </a:cubicBezTo>
                  <a:close/>
                  <a:moveTo>
                    <a:pt x="446" y="358"/>
                  </a:moveTo>
                  <a:cubicBezTo>
                    <a:pt x="443" y="352"/>
                    <a:pt x="440" y="345"/>
                    <a:pt x="436" y="339"/>
                  </a:cubicBezTo>
                  <a:cubicBezTo>
                    <a:pt x="412" y="298"/>
                    <a:pt x="382" y="270"/>
                    <a:pt x="350" y="257"/>
                  </a:cubicBezTo>
                  <a:cubicBezTo>
                    <a:pt x="343" y="256"/>
                    <a:pt x="335" y="256"/>
                    <a:pt x="328" y="256"/>
                  </a:cubicBezTo>
                  <a:cubicBezTo>
                    <a:pt x="328" y="377"/>
                    <a:pt x="328" y="377"/>
                    <a:pt x="328" y="377"/>
                  </a:cubicBezTo>
                  <a:cubicBezTo>
                    <a:pt x="332" y="378"/>
                    <a:pt x="336" y="379"/>
                    <a:pt x="341" y="380"/>
                  </a:cubicBezTo>
                  <a:cubicBezTo>
                    <a:pt x="352" y="383"/>
                    <a:pt x="362" y="386"/>
                    <a:pt x="371" y="391"/>
                  </a:cubicBezTo>
                  <a:cubicBezTo>
                    <a:pt x="377" y="394"/>
                    <a:pt x="382" y="397"/>
                    <a:pt x="387" y="401"/>
                  </a:cubicBezTo>
                  <a:cubicBezTo>
                    <a:pt x="402" y="399"/>
                    <a:pt x="417" y="396"/>
                    <a:pt x="431" y="393"/>
                  </a:cubicBezTo>
                  <a:cubicBezTo>
                    <a:pt x="431" y="392"/>
                    <a:pt x="431" y="391"/>
                    <a:pt x="431" y="390"/>
                  </a:cubicBezTo>
                  <a:cubicBezTo>
                    <a:pt x="431" y="377"/>
                    <a:pt x="437" y="366"/>
                    <a:pt x="446" y="358"/>
                  </a:cubicBezTo>
                  <a:close/>
                  <a:moveTo>
                    <a:pt x="503" y="421"/>
                  </a:moveTo>
                  <a:cubicBezTo>
                    <a:pt x="513" y="454"/>
                    <a:pt x="518" y="490"/>
                    <a:pt x="521" y="527"/>
                  </a:cubicBezTo>
                  <a:cubicBezTo>
                    <a:pt x="533" y="531"/>
                    <a:pt x="542" y="541"/>
                    <a:pt x="547" y="552"/>
                  </a:cubicBezTo>
                  <a:cubicBezTo>
                    <a:pt x="624" y="552"/>
                    <a:pt x="624" y="552"/>
                    <a:pt x="624" y="552"/>
                  </a:cubicBezTo>
                  <a:cubicBezTo>
                    <a:pt x="621" y="486"/>
                    <a:pt x="597" y="425"/>
                    <a:pt x="559" y="376"/>
                  </a:cubicBezTo>
                  <a:cubicBezTo>
                    <a:pt x="558" y="376"/>
                    <a:pt x="558" y="377"/>
                    <a:pt x="557" y="377"/>
                  </a:cubicBezTo>
                  <a:cubicBezTo>
                    <a:pt x="544" y="385"/>
                    <a:pt x="530" y="392"/>
                    <a:pt x="515" y="398"/>
                  </a:cubicBezTo>
                  <a:cubicBezTo>
                    <a:pt x="514" y="407"/>
                    <a:pt x="509" y="415"/>
                    <a:pt x="503" y="421"/>
                  </a:cubicBezTo>
                  <a:close/>
                  <a:moveTo>
                    <a:pt x="474" y="433"/>
                  </a:moveTo>
                  <a:cubicBezTo>
                    <a:pt x="474" y="433"/>
                    <a:pt x="474" y="433"/>
                    <a:pt x="473" y="433"/>
                  </a:cubicBezTo>
                  <a:cubicBezTo>
                    <a:pt x="462" y="433"/>
                    <a:pt x="452" y="429"/>
                    <a:pt x="445" y="422"/>
                  </a:cubicBezTo>
                  <a:cubicBezTo>
                    <a:pt x="434" y="424"/>
                    <a:pt x="424" y="426"/>
                    <a:pt x="413" y="428"/>
                  </a:cubicBezTo>
                  <a:cubicBezTo>
                    <a:pt x="428" y="449"/>
                    <a:pt x="437" y="475"/>
                    <a:pt x="437" y="502"/>
                  </a:cubicBezTo>
                  <a:cubicBezTo>
                    <a:pt x="437" y="520"/>
                    <a:pt x="434" y="537"/>
                    <a:pt x="427" y="552"/>
                  </a:cubicBezTo>
                  <a:cubicBezTo>
                    <a:pt x="468" y="552"/>
                    <a:pt x="468" y="552"/>
                    <a:pt x="468" y="552"/>
                  </a:cubicBezTo>
                  <a:cubicBezTo>
                    <a:pt x="472" y="542"/>
                    <a:pt x="480" y="534"/>
                    <a:pt x="490" y="529"/>
                  </a:cubicBezTo>
                  <a:cubicBezTo>
                    <a:pt x="487" y="496"/>
                    <a:pt x="482" y="463"/>
                    <a:pt x="474" y="433"/>
                  </a:cubicBezTo>
                  <a:close/>
                  <a:moveTo>
                    <a:pt x="114" y="366"/>
                  </a:moveTo>
                  <a:cubicBezTo>
                    <a:pt x="122" y="356"/>
                    <a:pt x="134" y="348"/>
                    <a:pt x="148" y="348"/>
                  </a:cubicBezTo>
                  <a:cubicBezTo>
                    <a:pt x="152" y="340"/>
                    <a:pt x="156" y="332"/>
                    <a:pt x="161" y="324"/>
                  </a:cubicBezTo>
                  <a:cubicBezTo>
                    <a:pt x="171" y="307"/>
                    <a:pt x="181" y="291"/>
                    <a:pt x="193" y="278"/>
                  </a:cubicBezTo>
                  <a:cubicBezTo>
                    <a:pt x="177" y="285"/>
                    <a:pt x="161" y="293"/>
                    <a:pt x="146" y="303"/>
                  </a:cubicBezTo>
                  <a:cubicBezTo>
                    <a:pt x="146" y="217"/>
                    <a:pt x="146" y="217"/>
                    <a:pt x="146" y="217"/>
                  </a:cubicBezTo>
                  <a:cubicBezTo>
                    <a:pt x="146" y="125"/>
                    <a:pt x="221" y="51"/>
                    <a:pt x="312" y="51"/>
                  </a:cubicBezTo>
                  <a:cubicBezTo>
                    <a:pt x="404" y="51"/>
                    <a:pt x="479" y="125"/>
                    <a:pt x="479" y="217"/>
                  </a:cubicBezTo>
                  <a:cubicBezTo>
                    <a:pt x="479" y="303"/>
                    <a:pt x="479" y="303"/>
                    <a:pt x="479" y="303"/>
                  </a:cubicBezTo>
                  <a:cubicBezTo>
                    <a:pt x="464" y="294"/>
                    <a:pt x="448" y="285"/>
                    <a:pt x="431" y="278"/>
                  </a:cubicBezTo>
                  <a:cubicBezTo>
                    <a:pt x="443" y="291"/>
                    <a:pt x="453" y="307"/>
                    <a:pt x="463" y="324"/>
                  </a:cubicBezTo>
                  <a:cubicBezTo>
                    <a:pt x="468" y="332"/>
                    <a:pt x="472" y="340"/>
                    <a:pt x="476" y="348"/>
                  </a:cubicBezTo>
                  <a:cubicBezTo>
                    <a:pt x="490" y="349"/>
                    <a:pt x="502" y="356"/>
                    <a:pt x="509" y="367"/>
                  </a:cubicBezTo>
                  <a:cubicBezTo>
                    <a:pt x="519" y="362"/>
                    <a:pt x="529" y="357"/>
                    <a:pt x="538" y="352"/>
                  </a:cubicBezTo>
                  <a:cubicBezTo>
                    <a:pt x="535" y="349"/>
                    <a:pt x="533" y="346"/>
                    <a:pt x="530" y="344"/>
                  </a:cubicBezTo>
                  <a:cubicBezTo>
                    <a:pt x="530" y="343"/>
                    <a:pt x="530" y="343"/>
                    <a:pt x="530" y="342"/>
                  </a:cubicBezTo>
                  <a:cubicBezTo>
                    <a:pt x="530" y="217"/>
                    <a:pt x="530" y="217"/>
                    <a:pt x="530" y="217"/>
                  </a:cubicBezTo>
                  <a:cubicBezTo>
                    <a:pt x="530" y="97"/>
                    <a:pt x="433" y="0"/>
                    <a:pt x="313" y="0"/>
                  </a:cubicBezTo>
                  <a:cubicBezTo>
                    <a:pt x="193" y="0"/>
                    <a:pt x="95" y="97"/>
                    <a:pt x="95" y="217"/>
                  </a:cubicBezTo>
                  <a:cubicBezTo>
                    <a:pt x="95" y="341"/>
                    <a:pt x="95" y="341"/>
                    <a:pt x="95" y="341"/>
                  </a:cubicBezTo>
                  <a:cubicBezTo>
                    <a:pt x="95" y="341"/>
                    <a:pt x="95" y="342"/>
                    <a:pt x="95" y="342"/>
                  </a:cubicBezTo>
                  <a:cubicBezTo>
                    <a:pt x="92" y="345"/>
                    <a:pt x="89" y="348"/>
                    <a:pt x="86" y="352"/>
                  </a:cubicBezTo>
                  <a:cubicBezTo>
                    <a:pt x="95" y="357"/>
                    <a:pt x="104" y="362"/>
                    <a:pt x="114" y="366"/>
                  </a:cubicBezTo>
                  <a:close/>
                  <a:moveTo>
                    <a:pt x="148" y="787"/>
                  </a:moveTo>
                  <a:cubicBezTo>
                    <a:pt x="134" y="787"/>
                    <a:pt x="122" y="780"/>
                    <a:pt x="114" y="769"/>
                  </a:cubicBezTo>
                  <a:cubicBezTo>
                    <a:pt x="104" y="774"/>
                    <a:pt x="95" y="779"/>
                    <a:pt x="86" y="784"/>
                  </a:cubicBezTo>
                  <a:cubicBezTo>
                    <a:pt x="116" y="815"/>
                    <a:pt x="152" y="840"/>
                    <a:pt x="193" y="857"/>
                  </a:cubicBezTo>
                  <a:cubicBezTo>
                    <a:pt x="181" y="844"/>
                    <a:pt x="171" y="829"/>
                    <a:pt x="161" y="812"/>
                  </a:cubicBezTo>
                  <a:cubicBezTo>
                    <a:pt x="156" y="804"/>
                    <a:pt x="152" y="796"/>
                    <a:pt x="148" y="787"/>
                  </a:cubicBezTo>
                  <a:close/>
                  <a:moveTo>
                    <a:pt x="446" y="778"/>
                  </a:moveTo>
                  <a:cubicBezTo>
                    <a:pt x="437" y="770"/>
                    <a:pt x="431" y="758"/>
                    <a:pt x="431" y="745"/>
                  </a:cubicBezTo>
                  <a:cubicBezTo>
                    <a:pt x="431" y="744"/>
                    <a:pt x="431" y="743"/>
                    <a:pt x="431" y="743"/>
                  </a:cubicBezTo>
                  <a:cubicBezTo>
                    <a:pt x="426" y="741"/>
                    <a:pt x="420" y="740"/>
                    <a:pt x="414" y="739"/>
                  </a:cubicBezTo>
                  <a:cubicBezTo>
                    <a:pt x="408" y="751"/>
                    <a:pt x="395" y="760"/>
                    <a:pt x="380" y="760"/>
                  </a:cubicBezTo>
                  <a:cubicBezTo>
                    <a:pt x="328" y="760"/>
                    <a:pt x="328" y="760"/>
                    <a:pt x="328" y="760"/>
                  </a:cubicBezTo>
                  <a:cubicBezTo>
                    <a:pt x="328" y="880"/>
                    <a:pt x="328" y="880"/>
                    <a:pt x="328" y="880"/>
                  </a:cubicBezTo>
                  <a:cubicBezTo>
                    <a:pt x="335" y="880"/>
                    <a:pt x="343" y="879"/>
                    <a:pt x="350" y="879"/>
                  </a:cubicBezTo>
                  <a:cubicBezTo>
                    <a:pt x="382" y="866"/>
                    <a:pt x="412" y="837"/>
                    <a:pt x="436" y="796"/>
                  </a:cubicBezTo>
                  <a:cubicBezTo>
                    <a:pt x="440" y="790"/>
                    <a:pt x="443" y="784"/>
                    <a:pt x="446" y="778"/>
                  </a:cubicBezTo>
                  <a:close/>
                  <a:moveTo>
                    <a:pt x="103" y="527"/>
                  </a:moveTo>
                  <a:cubicBezTo>
                    <a:pt x="106" y="490"/>
                    <a:pt x="111" y="455"/>
                    <a:pt x="120" y="421"/>
                  </a:cubicBezTo>
                  <a:cubicBezTo>
                    <a:pt x="114" y="415"/>
                    <a:pt x="109" y="407"/>
                    <a:pt x="108" y="398"/>
                  </a:cubicBezTo>
                  <a:cubicBezTo>
                    <a:pt x="93" y="392"/>
                    <a:pt x="80" y="385"/>
                    <a:pt x="67" y="377"/>
                  </a:cubicBezTo>
                  <a:cubicBezTo>
                    <a:pt x="66" y="377"/>
                    <a:pt x="66" y="376"/>
                    <a:pt x="65" y="376"/>
                  </a:cubicBezTo>
                  <a:cubicBezTo>
                    <a:pt x="27" y="425"/>
                    <a:pt x="3" y="486"/>
                    <a:pt x="0" y="552"/>
                  </a:cubicBezTo>
                  <a:cubicBezTo>
                    <a:pt x="76" y="552"/>
                    <a:pt x="76" y="552"/>
                    <a:pt x="76" y="552"/>
                  </a:cubicBezTo>
                  <a:cubicBezTo>
                    <a:pt x="81" y="540"/>
                    <a:pt x="91" y="531"/>
                    <a:pt x="103" y="527"/>
                  </a:cubicBezTo>
                  <a:close/>
                  <a:moveTo>
                    <a:pt x="521" y="608"/>
                  </a:moveTo>
                  <a:cubicBezTo>
                    <a:pt x="518" y="645"/>
                    <a:pt x="513" y="681"/>
                    <a:pt x="503" y="715"/>
                  </a:cubicBezTo>
                  <a:cubicBezTo>
                    <a:pt x="509" y="721"/>
                    <a:pt x="514" y="729"/>
                    <a:pt x="515" y="737"/>
                  </a:cubicBezTo>
                  <a:cubicBezTo>
                    <a:pt x="529" y="743"/>
                    <a:pt x="543" y="750"/>
                    <a:pt x="555" y="758"/>
                  </a:cubicBezTo>
                  <a:cubicBezTo>
                    <a:pt x="557" y="758"/>
                    <a:pt x="558" y="759"/>
                    <a:pt x="558" y="760"/>
                  </a:cubicBezTo>
                  <a:cubicBezTo>
                    <a:pt x="597" y="711"/>
                    <a:pt x="621" y="650"/>
                    <a:pt x="624" y="583"/>
                  </a:cubicBezTo>
                  <a:cubicBezTo>
                    <a:pt x="547" y="583"/>
                    <a:pt x="547" y="583"/>
                    <a:pt x="547" y="583"/>
                  </a:cubicBezTo>
                  <a:cubicBezTo>
                    <a:pt x="542" y="595"/>
                    <a:pt x="533" y="604"/>
                    <a:pt x="521" y="608"/>
                  </a:cubicBezTo>
                  <a:close/>
                  <a:moveTo>
                    <a:pt x="476" y="787"/>
                  </a:moveTo>
                  <a:cubicBezTo>
                    <a:pt x="472" y="796"/>
                    <a:pt x="468" y="804"/>
                    <a:pt x="463" y="812"/>
                  </a:cubicBezTo>
                  <a:cubicBezTo>
                    <a:pt x="453" y="829"/>
                    <a:pt x="443" y="844"/>
                    <a:pt x="431" y="857"/>
                  </a:cubicBezTo>
                  <a:cubicBezTo>
                    <a:pt x="472" y="840"/>
                    <a:pt x="508" y="815"/>
                    <a:pt x="538" y="784"/>
                  </a:cubicBezTo>
                  <a:cubicBezTo>
                    <a:pt x="529" y="778"/>
                    <a:pt x="519" y="773"/>
                    <a:pt x="509" y="769"/>
                  </a:cubicBezTo>
                  <a:cubicBezTo>
                    <a:pt x="502" y="779"/>
                    <a:pt x="490" y="787"/>
                    <a:pt x="476" y="787"/>
                  </a:cubicBezTo>
                  <a:close/>
                  <a:moveTo>
                    <a:pt x="380" y="729"/>
                  </a:moveTo>
                  <a:cubicBezTo>
                    <a:pt x="384" y="729"/>
                    <a:pt x="387" y="725"/>
                    <a:pt x="388" y="721"/>
                  </a:cubicBezTo>
                  <a:cubicBezTo>
                    <a:pt x="388" y="720"/>
                    <a:pt x="388" y="719"/>
                    <a:pt x="388" y="718"/>
                  </a:cubicBezTo>
                  <a:cubicBezTo>
                    <a:pt x="381" y="692"/>
                    <a:pt x="363" y="627"/>
                    <a:pt x="353" y="588"/>
                  </a:cubicBezTo>
                  <a:cubicBezTo>
                    <a:pt x="359" y="584"/>
                    <a:pt x="365" y="581"/>
                    <a:pt x="371" y="576"/>
                  </a:cubicBezTo>
                  <a:cubicBezTo>
                    <a:pt x="377" y="571"/>
                    <a:pt x="382" y="566"/>
                    <a:pt x="387" y="560"/>
                  </a:cubicBezTo>
                  <a:cubicBezTo>
                    <a:pt x="399" y="544"/>
                    <a:pt x="406" y="524"/>
                    <a:pt x="406" y="502"/>
                  </a:cubicBezTo>
                  <a:cubicBezTo>
                    <a:pt x="406" y="466"/>
                    <a:pt x="386" y="435"/>
                    <a:pt x="356" y="418"/>
                  </a:cubicBezTo>
                  <a:cubicBezTo>
                    <a:pt x="349" y="415"/>
                    <a:pt x="342" y="412"/>
                    <a:pt x="334" y="410"/>
                  </a:cubicBezTo>
                  <a:cubicBezTo>
                    <a:pt x="329" y="409"/>
                    <a:pt x="324" y="408"/>
                    <a:pt x="319" y="408"/>
                  </a:cubicBezTo>
                  <a:cubicBezTo>
                    <a:pt x="317" y="408"/>
                    <a:pt x="314" y="407"/>
                    <a:pt x="311" y="407"/>
                  </a:cubicBezTo>
                  <a:cubicBezTo>
                    <a:pt x="310" y="407"/>
                    <a:pt x="308" y="408"/>
                    <a:pt x="307" y="408"/>
                  </a:cubicBezTo>
                  <a:cubicBezTo>
                    <a:pt x="303" y="408"/>
                    <a:pt x="303" y="408"/>
                    <a:pt x="303" y="408"/>
                  </a:cubicBezTo>
                  <a:cubicBezTo>
                    <a:pt x="298" y="408"/>
                    <a:pt x="294" y="409"/>
                    <a:pt x="289" y="410"/>
                  </a:cubicBezTo>
                  <a:cubicBezTo>
                    <a:pt x="281" y="412"/>
                    <a:pt x="274" y="415"/>
                    <a:pt x="267" y="419"/>
                  </a:cubicBezTo>
                  <a:cubicBezTo>
                    <a:pt x="238" y="434"/>
                    <a:pt x="218" y="463"/>
                    <a:pt x="217" y="496"/>
                  </a:cubicBezTo>
                  <a:cubicBezTo>
                    <a:pt x="215" y="520"/>
                    <a:pt x="223" y="542"/>
                    <a:pt x="236" y="560"/>
                  </a:cubicBezTo>
                  <a:cubicBezTo>
                    <a:pt x="240" y="566"/>
                    <a:pt x="246" y="571"/>
                    <a:pt x="252" y="576"/>
                  </a:cubicBezTo>
                  <a:cubicBezTo>
                    <a:pt x="257" y="581"/>
                    <a:pt x="264" y="585"/>
                    <a:pt x="270" y="588"/>
                  </a:cubicBezTo>
                  <a:cubicBezTo>
                    <a:pt x="260" y="624"/>
                    <a:pt x="242" y="692"/>
                    <a:pt x="235" y="718"/>
                  </a:cubicBezTo>
                  <a:cubicBezTo>
                    <a:pt x="234" y="719"/>
                    <a:pt x="234" y="720"/>
                    <a:pt x="235" y="721"/>
                  </a:cubicBezTo>
                  <a:cubicBezTo>
                    <a:pt x="235" y="725"/>
                    <a:pt x="238" y="729"/>
                    <a:pt x="243" y="729"/>
                  </a:cubicBezTo>
                  <a:cubicBezTo>
                    <a:pt x="289" y="729"/>
                    <a:pt x="289" y="729"/>
                    <a:pt x="289" y="729"/>
                  </a:cubicBezTo>
                  <a:cubicBezTo>
                    <a:pt x="303" y="729"/>
                    <a:pt x="303" y="729"/>
                    <a:pt x="303" y="729"/>
                  </a:cubicBezTo>
                  <a:cubicBezTo>
                    <a:pt x="319" y="729"/>
                    <a:pt x="319" y="729"/>
                    <a:pt x="319" y="729"/>
                  </a:cubicBezTo>
                  <a:cubicBezTo>
                    <a:pt x="333" y="729"/>
                    <a:pt x="333" y="729"/>
                    <a:pt x="333" y="729"/>
                  </a:cubicBezTo>
                  <a:cubicBezTo>
                    <a:pt x="380" y="729"/>
                    <a:pt x="380" y="729"/>
                    <a:pt x="380" y="729"/>
                  </a:cubicBezTo>
                  <a:close/>
                  <a:moveTo>
                    <a:pt x="120" y="714"/>
                  </a:moveTo>
                  <a:cubicBezTo>
                    <a:pt x="111" y="681"/>
                    <a:pt x="106" y="645"/>
                    <a:pt x="103" y="608"/>
                  </a:cubicBezTo>
                  <a:cubicBezTo>
                    <a:pt x="91" y="605"/>
                    <a:pt x="81" y="595"/>
                    <a:pt x="76" y="583"/>
                  </a:cubicBezTo>
                  <a:cubicBezTo>
                    <a:pt x="0" y="583"/>
                    <a:pt x="0" y="583"/>
                    <a:pt x="0" y="583"/>
                  </a:cubicBezTo>
                  <a:cubicBezTo>
                    <a:pt x="3" y="650"/>
                    <a:pt x="27" y="711"/>
                    <a:pt x="65" y="760"/>
                  </a:cubicBezTo>
                  <a:cubicBezTo>
                    <a:pt x="66" y="759"/>
                    <a:pt x="66" y="758"/>
                    <a:pt x="67" y="758"/>
                  </a:cubicBezTo>
                  <a:cubicBezTo>
                    <a:pt x="80" y="751"/>
                    <a:pt x="93" y="744"/>
                    <a:pt x="108" y="738"/>
                  </a:cubicBezTo>
                  <a:cubicBezTo>
                    <a:pt x="109" y="729"/>
                    <a:pt x="114" y="720"/>
                    <a:pt x="120" y="714"/>
                  </a:cubicBezTo>
                  <a:close/>
                  <a:moveTo>
                    <a:pt x="208" y="739"/>
                  </a:moveTo>
                  <a:cubicBezTo>
                    <a:pt x="203" y="740"/>
                    <a:pt x="197" y="742"/>
                    <a:pt x="192" y="743"/>
                  </a:cubicBezTo>
                  <a:cubicBezTo>
                    <a:pt x="192" y="744"/>
                    <a:pt x="192" y="744"/>
                    <a:pt x="192" y="745"/>
                  </a:cubicBezTo>
                  <a:cubicBezTo>
                    <a:pt x="192" y="758"/>
                    <a:pt x="186" y="769"/>
                    <a:pt x="177" y="777"/>
                  </a:cubicBezTo>
                  <a:cubicBezTo>
                    <a:pt x="181" y="783"/>
                    <a:pt x="184" y="790"/>
                    <a:pt x="188" y="796"/>
                  </a:cubicBezTo>
                  <a:cubicBezTo>
                    <a:pt x="212" y="837"/>
                    <a:pt x="242" y="866"/>
                    <a:pt x="274" y="879"/>
                  </a:cubicBezTo>
                  <a:cubicBezTo>
                    <a:pt x="281" y="879"/>
                    <a:pt x="289" y="880"/>
                    <a:pt x="296" y="880"/>
                  </a:cubicBezTo>
                  <a:cubicBezTo>
                    <a:pt x="296" y="760"/>
                    <a:pt x="296" y="760"/>
                    <a:pt x="296" y="760"/>
                  </a:cubicBezTo>
                  <a:cubicBezTo>
                    <a:pt x="243" y="760"/>
                    <a:pt x="243" y="760"/>
                    <a:pt x="243" y="760"/>
                  </a:cubicBezTo>
                  <a:cubicBezTo>
                    <a:pt x="228" y="760"/>
                    <a:pt x="215" y="752"/>
                    <a:pt x="208" y="73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050"/>
            </a:p>
          </p:txBody>
        </p:sp>
      </p:grpSp>
      <p:sp>
        <p:nvSpPr>
          <p:cNvPr id="7" name="Google Shape;238;p2">
            <a:extLst>
              <a:ext uri="{FF2B5EF4-FFF2-40B4-BE49-F238E27FC236}">
                <a16:creationId xmlns:a16="http://schemas.microsoft.com/office/drawing/2014/main" id="{5841EE74-50FF-7FFA-9D36-944CEAE6A1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21</a:t>
            </a:fld>
            <a:endParaRPr dirty="0"/>
          </a:p>
        </p:txBody>
      </p:sp>
    </p:spTree>
    <p:extLst>
      <p:ext uri="{BB962C8B-B14F-4D97-AF65-F5344CB8AC3E}">
        <p14:creationId xmlns:p14="http://schemas.microsoft.com/office/powerpoint/2010/main" val="22326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86" grpId="0"/>
      <p:bldP spid="87" grpId="0"/>
      <p:bldP spid="88" grpId="0"/>
      <p:bldP spid="89" grpId="0"/>
      <p:bldP spid="90"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The Traditional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9294" y="1682987"/>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3340007">
            <a:off x="4312095" y="207499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CAA8AED7-7079-B41C-6946-3EAC9CDD4257}"/>
              </a:ext>
            </a:extLst>
          </p:cNvPr>
          <p:cNvSpPr txBox="1"/>
          <p:nvPr/>
        </p:nvSpPr>
        <p:spPr>
          <a:xfrm>
            <a:off x="4933354" y="1130053"/>
            <a:ext cx="4098504" cy="86690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Not enough time in schedule to absorb changes required to remediate</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Activities required to remediate may be complex</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rPr>
              <a:t>Security issues require revisit of one or more previous phases</a:t>
            </a:r>
          </a:p>
        </p:txBody>
      </p:sp>
      <p:sp>
        <p:nvSpPr>
          <p:cNvPr id="6" name="Google Shape;238;p2">
            <a:extLst>
              <a:ext uri="{FF2B5EF4-FFF2-40B4-BE49-F238E27FC236}">
                <a16:creationId xmlns:a16="http://schemas.microsoft.com/office/drawing/2014/main" id="{47DA5176-D170-4182-CA9B-50F9FF54A84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22</a:t>
            </a:fld>
            <a:endParaRPr/>
          </a:p>
        </p:txBody>
      </p:sp>
    </p:spTree>
    <p:extLst>
      <p:ext uri="{BB962C8B-B14F-4D97-AF65-F5344CB8AC3E}">
        <p14:creationId xmlns:p14="http://schemas.microsoft.com/office/powerpoint/2010/main" val="254807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A Better Way</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Google Shape;238;p2">
            <a:extLst>
              <a:ext uri="{FF2B5EF4-FFF2-40B4-BE49-F238E27FC236}">
                <a16:creationId xmlns:a16="http://schemas.microsoft.com/office/drawing/2014/main" id="{7BD017B0-DDB3-F842-B2D4-A06B01EC5B8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23</a:t>
            </a:fld>
            <a:endParaRPr/>
          </a:p>
        </p:txBody>
      </p:sp>
    </p:spTree>
    <p:extLst>
      <p:ext uri="{BB962C8B-B14F-4D97-AF65-F5344CB8AC3E}">
        <p14:creationId xmlns:p14="http://schemas.microsoft.com/office/powerpoint/2010/main" val="140758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B8CB5183-6F1E-50E3-0DA9-9DA4EC87F772}"/>
              </a:ext>
            </a:extLst>
          </p:cNvPr>
          <p:cNvSpPr txBox="1"/>
          <p:nvPr/>
        </p:nvSpPr>
        <p:spPr>
          <a:xfrm>
            <a:off x="5795006" y="1303311"/>
            <a:ext cx="1949522" cy="4468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Threat modeling, data protection, and risk assessment</a:t>
            </a:r>
          </a:p>
        </p:txBody>
      </p:sp>
      <p:sp>
        <p:nvSpPr>
          <p:cNvPr id="12" name="TextBox 11">
            <a:extLst>
              <a:ext uri="{FF2B5EF4-FFF2-40B4-BE49-F238E27FC236}">
                <a16:creationId xmlns:a16="http://schemas.microsoft.com/office/drawing/2014/main" id="{41C275C2-CEE4-51ED-E115-47A175B9F97F}"/>
              </a:ext>
            </a:extLst>
          </p:cNvPr>
          <p:cNvSpPr txBox="1"/>
          <p:nvPr/>
        </p:nvSpPr>
        <p:spPr>
          <a:xfrm>
            <a:off x="7254165" y="3697103"/>
            <a:ext cx="1949522" cy="73212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SAST (Static Application Security Testing) and SCA (Software Composition Analysis) tooling</a:t>
            </a:r>
          </a:p>
        </p:txBody>
      </p:sp>
      <p:sp>
        <p:nvSpPr>
          <p:cNvPr id="16" name="TextBox 15">
            <a:extLst>
              <a:ext uri="{FF2B5EF4-FFF2-40B4-BE49-F238E27FC236}">
                <a16:creationId xmlns:a16="http://schemas.microsoft.com/office/drawing/2014/main" id="{2418615A-C518-3EC3-10F3-24E7990E2BE1}"/>
              </a:ext>
            </a:extLst>
          </p:cNvPr>
          <p:cNvSpPr txBox="1"/>
          <p:nvPr/>
        </p:nvSpPr>
        <p:spPr>
          <a:xfrm>
            <a:off x="3788209" y="4641163"/>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DAST (Dynamic Application Security Testing) tooling</a:t>
            </a:r>
          </a:p>
        </p:txBody>
      </p:sp>
      <p:sp>
        <p:nvSpPr>
          <p:cNvPr id="20" name="TextBox 19">
            <a:extLst>
              <a:ext uri="{FF2B5EF4-FFF2-40B4-BE49-F238E27FC236}">
                <a16:creationId xmlns:a16="http://schemas.microsoft.com/office/drawing/2014/main" id="{7B2355F6-78BF-9BEC-166B-E44B70D75B13}"/>
              </a:ext>
            </a:extLst>
          </p:cNvPr>
          <p:cNvSpPr txBox="1"/>
          <p:nvPr/>
        </p:nvSpPr>
        <p:spPr>
          <a:xfrm>
            <a:off x="1494871" y="1376766"/>
            <a:ext cx="1949522"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Additional security-specific scanning, port scans, and log validation</a:t>
            </a:r>
          </a:p>
        </p:txBody>
      </p:sp>
      <p:sp>
        <p:nvSpPr>
          <p:cNvPr id="24" name="TextBox 23">
            <a:extLst>
              <a:ext uri="{FF2B5EF4-FFF2-40B4-BE49-F238E27FC236}">
                <a16:creationId xmlns:a16="http://schemas.microsoft.com/office/drawing/2014/main" id="{86185B31-DA76-A0B7-D346-D1AD198BD1CD}"/>
              </a:ext>
            </a:extLst>
          </p:cNvPr>
          <p:cNvSpPr txBox="1"/>
          <p:nvPr/>
        </p:nvSpPr>
        <p:spPr>
          <a:xfrm>
            <a:off x="184525" y="3425751"/>
            <a:ext cx="1691885"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Monitoring &amp; alerting, RCA (Root Cause Analysis)</a:t>
            </a:r>
          </a:p>
        </p:txBody>
      </p:sp>
      <p:sp>
        <p:nvSpPr>
          <p:cNvPr id="2" name="Google Shape;238;p2">
            <a:extLst>
              <a:ext uri="{FF2B5EF4-FFF2-40B4-BE49-F238E27FC236}">
                <a16:creationId xmlns:a16="http://schemas.microsoft.com/office/drawing/2014/main" id="{BC6F2FB7-E4A5-907F-431E-B2F12B9CF89E}"/>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24</a:t>
            </a:fld>
            <a:endParaRPr/>
          </a:p>
        </p:txBody>
      </p:sp>
    </p:spTree>
    <p:extLst>
      <p:ext uri="{BB962C8B-B14F-4D97-AF65-F5344CB8AC3E}">
        <p14:creationId xmlns:p14="http://schemas.microsoft.com/office/powerpoint/2010/main" val="18131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20"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Security in Software Engineering – DevSecOps</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pic>
        <p:nvPicPr>
          <p:cNvPr id="3" name="Graphic 2" descr="Lock outline">
            <a:extLst>
              <a:ext uri="{FF2B5EF4-FFF2-40B4-BE49-F238E27FC236}">
                <a16:creationId xmlns:a16="http://schemas.microsoft.com/office/drawing/2014/main" id="{C849FF65-DA64-D0F3-7747-97677052C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042" y="1368753"/>
            <a:ext cx="397764" cy="397764"/>
          </a:xfrm>
          <a:prstGeom prst="rect">
            <a:avLst/>
          </a:prstGeom>
        </p:spPr>
      </p:pic>
      <p:sp>
        <p:nvSpPr>
          <p:cNvPr id="7" name="Arrow: Up 6">
            <a:extLst>
              <a:ext uri="{FF2B5EF4-FFF2-40B4-BE49-F238E27FC236}">
                <a16:creationId xmlns:a16="http://schemas.microsoft.com/office/drawing/2014/main" id="{0CFF3266-1D68-765A-36E5-298470BF1B51}"/>
              </a:ext>
            </a:extLst>
          </p:cNvPr>
          <p:cNvSpPr/>
          <p:nvPr/>
        </p:nvSpPr>
        <p:spPr>
          <a:xfrm rot="10800000">
            <a:off x="3533029" y="1772209"/>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6" name="Graphic 5" descr="Lock outline">
            <a:extLst>
              <a:ext uri="{FF2B5EF4-FFF2-40B4-BE49-F238E27FC236}">
                <a16:creationId xmlns:a16="http://schemas.microsoft.com/office/drawing/2014/main" id="{3F1361BD-A241-5B55-725E-1644F3CB93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6799" y="1319812"/>
            <a:ext cx="397764" cy="397764"/>
          </a:xfrm>
          <a:prstGeom prst="rect">
            <a:avLst/>
          </a:prstGeom>
        </p:spPr>
      </p:pic>
      <p:sp>
        <p:nvSpPr>
          <p:cNvPr id="11" name="Arrow: Up 10">
            <a:extLst>
              <a:ext uri="{FF2B5EF4-FFF2-40B4-BE49-F238E27FC236}">
                <a16:creationId xmlns:a16="http://schemas.microsoft.com/office/drawing/2014/main" id="{922B4D97-B84E-7469-4266-E0DDDB26E787}"/>
              </a:ext>
            </a:extLst>
          </p:cNvPr>
          <p:cNvSpPr/>
          <p:nvPr/>
        </p:nvSpPr>
        <p:spPr>
          <a:xfrm rot="10800000">
            <a:off x="5795915" y="1724108"/>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3" name="Graphic 12" descr="Lock outline">
            <a:extLst>
              <a:ext uri="{FF2B5EF4-FFF2-40B4-BE49-F238E27FC236}">
                <a16:creationId xmlns:a16="http://schemas.microsoft.com/office/drawing/2014/main" id="{8DE68FD8-196E-7606-2A79-993140547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4559" y="3291789"/>
            <a:ext cx="397764" cy="397764"/>
          </a:xfrm>
          <a:prstGeom prst="rect">
            <a:avLst/>
          </a:prstGeom>
        </p:spPr>
      </p:pic>
      <p:sp>
        <p:nvSpPr>
          <p:cNvPr id="15" name="Arrow: Up 14">
            <a:extLst>
              <a:ext uri="{FF2B5EF4-FFF2-40B4-BE49-F238E27FC236}">
                <a16:creationId xmlns:a16="http://schemas.microsoft.com/office/drawing/2014/main" id="{94955C9E-72AF-E13A-0784-D1A5C018AE7D}"/>
              </a:ext>
            </a:extLst>
          </p:cNvPr>
          <p:cNvSpPr/>
          <p:nvPr/>
        </p:nvSpPr>
        <p:spPr>
          <a:xfrm rot="16200000">
            <a:off x="7165789" y="3347822"/>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7" name="Graphic 16" descr="Lock outline">
            <a:extLst>
              <a:ext uri="{FF2B5EF4-FFF2-40B4-BE49-F238E27FC236}">
                <a16:creationId xmlns:a16="http://schemas.microsoft.com/office/drawing/2014/main" id="{D4EED8DF-F1C5-FDDD-9247-B45F11F70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4088" y="4300550"/>
            <a:ext cx="397764" cy="397764"/>
          </a:xfrm>
          <a:prstGeom prst="rect">
            <a:avLst/>
          </a:prstGeom>
        </p:spPr>
      </p:pic>
      <p:sp>
        <p:nvSpPr>
          <p:cNvPr id="19" name="Arrow: Up 18">
            <a:extLst>
              <a:ext uri="{FF2B5EF4-FFF2-40B4-BE49-F238E27FC236}">
                <a16:creationId xmlns:a16="http://schemas.microsoft.com/office/drawing/2014/main" id="{8A9BED1C-1876-FF96-9301-D4923D6C0430}"/>
              </a:ext>
            </a:extLst>
          </p:cNvPr>
          <p:cNvSpPr/>
          <p:nvPr/>
        </p:nvSpPr>
        <p:spPr>
          <a:xfrm>
            <a:off x="4692171" y="3918305"/>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21" name="Graphic 20" descr="Lock outline">
            <a:extLst>
              <a:ext uri="{FF2B5EF4-FFF2-40B4-BE49-F238E27FC236}">
                <a16:creationId xmlns:a16="http://schemas.microsoft.com/office/drawing/2014/main" id="{37CCE471-D5E2-ECED-D08E-981DD56B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859" y="2973330"/>
            <a:ext cx="397764" cy="397764"/>
          </a:xfrm>
          <a:prstGeom prst="rect">
            <a:avLst/>
          </a:prstGeom>
        </p:spPr>
      </p:pic>
      <p:sp>
        <p:nvSpPr>
          <p:cNvPr id="23" name="Arrow: Up 22">
            <a:extLst>
              <a:ext uri="{FF2B5EF4-FFF2-40B4-BE49-F238E27FC236}">
                <a16:creationId xmlns:a16="http://schemas.microsoft.com/office/drawing/2014/main" id="{6CEFA5BE-FDC4-B24E-CB97-CFDE36E8A4F5}"/>
              </a:ext>
            </a:extLst>
          </p:cNvPr>
          <p:cNvSpPr/>
          <p:nvPr/>
        </p:nvSpPr>
        <p:spPr>
          <a:xfrm rot="5400000">
            <a:off x="1788145" y="3047223"/>
            <a:ext cx="146232" cy="342900"/>
          </a:xfrm>
          <a:prstGeom prst="upArrow">
            <a:avLst/>
          </a:prstGeom>
          <a:solidFill>
            <a:schemeClr val="accent1"/>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
        <p:nvSpPr>
          <p:cNvPr id="2" name="Google Shape;238;p2">
            <a:extLst>
              <a:ext uri="{FF2B5EF4-FFF2-40B4-BE49-F238E27FC236}">
                <a16:creationId xmlns:a16="http://schemas.microsoft.com/office/drawing/2014/main" id="{96C805A6-A134-2ED6-DB01-A38E182236F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25</a:t>
            </a:fld>
            <a:endParaRPr dirty="0"/>
          </a:p>
        </p:txBody>
      </p:sp>
    </p:spTree>
    <p:extLst>
      <p:ext uri="{BB962C8B-B14F-4D97-AF65-F5344CB8AC3E}">
        <p14:creationId xmlns:p14="http://schemas.microsoft.com/office/powerpoint/2010/main" val="19895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D3B1B-E31F-4D25-EDBB-65AF26728E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372B3F-5229-A181-D8C0-1A4572B0AC41}"/>
              </a:ext>
            </a:extLst>
          </p:cNvPr>
          <p:cNvSpPr>
            <a:spLocks noGrp="1"/>
          </p:cNvSpPr>
          <p:nvPr>
            <p:ph type="title"/>
          </p:nvPr>
        </p:nvSpPr>
        <p:spPr/>
        <p:txBody>
          <a:bodyPr/>
          <a:lstStyle/>
          <a:p>
            <a:r>
              <a:rPr lang="en-US" sz="3200" dirty="0" err="1"/>
              <a:t>DevSecOps</a:t>
            </a:r>
            <a:r>
              <a:rPr lang="en-US" sz="3200" dirty="0"/>
              <a:t> in Plan</a:t>
            </a:r>
          </a:p>
        </p:txBody>
      </p:sp>
    </p:spTree>
    <p:extLst>
      <p:ext uri="{BB962C8B-B14F-4D97-AF65-F5344CB8AC3E}">
        <p14:creationId xmlns:p14="http://schemas.microsoft.com/office/powerpoint/2010/main" val="160573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0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 (Plan Phase)</a:t>
            </a:r>
            <a:endParaRPr>
              <a:solidFill>
                <a:schemeClr val="dk1"/>
              </a:solidFill>
            </a:endParaRPr>
          </a:p>
        </p:txBody>
      </p:sp>
      <p:sp>
        <p:nvSpPr>
          <p:cNvPr id="1256" name="Google Shape;1256;p108"/>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To secure a solution, attack surfaces and potential threats must be identified</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Common practice utilizes something called threat modeling</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Includes modeling and analyzing possible attack vectors based on application profile</a:t>
            </a:r>
            <a:endParaRPr dirty="0"/>
          </a:p>
        </p:txBody>
      </p:sp>
      <p:sp>
        <p:nvSpPr>
          <p:cNvPr id="1257" name="Google Shape;1257;p1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0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Assessing Security Risks</a:t>
            </a:r>
            <a:endParaRPr>
              <a:solidFill>
                <a:schemeClr val="dk1"/>
              </a:solidFill>
            </a:endParaRPr>
          </a:p>
        </p:txBody>
      </p:sp>
      <p:sp>
        <p:nvSpPr>
          <p:cNvPr id="1263" name="Google Shape;1263;p10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Risk assessment should account for different “zones” of execution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Security requirements must be understood in context of specific use cases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Ideally, threat modeling would be executed during th</a:t>
            </a:r>
            <a:r>
              <a:rPr lang="en-US" sz="1500" dirty="0">
                <a:solidFill>
                  <a:srgbClr val="404040"/>
                </a:solidFill>
              </a:rPr>
              <a:t>e plan phase and</a:t>
            </a:r>
            <a:br>
              <a:rPr lang="en-US" sz="1500" dirty="0">
                <a:solidFill>
                  <a:srgbClr val="404040"/>
                </a:solidFill>
              </a:rPr>
            </a:br>
            <a:r>
              <a:rPr lang="en-US" sz="1500" dirty="0">
                <a:solidFill>
                  <a:srgbClr val="404040"/>
                </a:solidFill>
              </a:rPr>
              <a:t>results would be used to inform other phases</a:t>
            </a:r>
          </a:p>
        </p:txBody>
      </p:sp>
      <p:sp>
        <p:nvSpPr>
          <p:cNvPr id="1264" name="Google Shape;1264;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28</a:t>
            </a:fld>
            <a:endParaRPr/>
          </a:p>
        </p:txBody>
      </p:sp>
      <p:grpSp>
        <p:nvGrpSpPr>
          <p:cNvPr id="1265" name="Google Shape;1265;p109"/>
          <p:cNvGrpSpPr/>
          <p:nvPr/>
        </p:nvGrpSpPr>
        <p:grpSpPr>
          <a:xfrm>
            <a:off x="6441611" y="2757627"/>
            <a:ext cx="2517377" cy="2189024"/>
            <a:chOff x="265311" y="0"/>
            <a:chExt cx="2517377" cy="2189024"/>
          </a:xfrm>
        </p:grpSpPr>
        <p:sp>
          <p:nvSpPr>
            <p:cNvPr id="1266" name="Google Shape;1266;p109"/>
            <p:cNvSpPr/>
            <p:nvPr/>
          </p:nvSpPr>
          <p:spPr>
            <a:xfrm>
              <a:off x="265311" y="0"/>
              <a:ext cx="2189024" cy="2189024"/>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9"/>
            <p:cNvSpPr/>
            <p:nvPr/>
          </p:nvSpPr>
          <p:spPr>
            <a:xfrm>
              <a:off x="1359823" y="219116"/>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9"/>
            <p:cNvSpPr txBox="1"/>
            <p:nvPr/>
          </p:nvSpPr>
          <p:spPr>
            <a:xfrm>
              <a:off x="1378816" y="238109"/>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Hardware &amp; OS</a:t>
              </a:r>
              <a:endParaRPr sz="1200" dirty="0"/>
            </a:p>
          </p:txBody>
        </p:sp>
        <p:sp>
          <p:nvSpPr>
            <p:cNvPr id="1269" name="Google Shape;1269;p109"/>
            <p:cNvSpPr/>
            <p:nvPr/>
          </p:nvSpPr>
          <p:spPr>
            <a:xfrm>
              <a:off x="1359823" y="656814"/>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9"/>
            <p:cNvSpPr txBox="1"/>
            <p:nvPr/>
          </p:nvSpPr>
          <p:spPr>
            <a:xfrm>
              <a:off x="1378816" y="675807"/>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Software</a:t>
              </a:r>
              <a:endParaRPr sz="1200" dirty="0"/>
            </a:p>
          </p:txBody>
        </p:sp>
        <p:sp>
          <p:nvSpPr>
            <p:cNvPr id="1271" name="Google Shape;1271;p109"/>
            <p:cNvSpPr/>
            <p:nvPr/>
          </p:nvSpPr>
          <p:spPr>
            <a:xfrm>
              <a:off x="1359823" y="1094512"/>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9"/>
            <p:cNvSpPr txBox="1"/>
            <p:nvPr/>
          </p:nvSpPr>
          <p:spPr>
            <a:xfrm>
              <a:off x="1378816" y="1113505"/>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dirty="0">
                  <a:solidFill>
                    <a:srgbClr val="000000"/>
                  </a:solidFill>
                  <a:latin typeface="Arial"/>
                  <a:ea typeface="Arial"/>
                  <a:cs typeface="Arial"/>
                  <a:sym typeface="Arial"/>
                </a:rPr>
                <a:t>Network</a:t>
              </a:r>
              <a:endParaRPr sz="1200" dirty="0"/>
            </a:p>
          </p:txBody>
        </p:sp>
        <p:sp>
          <p:nvSpPr>
            <p:cNvPr id="1273" name="Google Shape;1273;p109"/>
            <p:cNvSpPr/>
            <p:nvPr/>
          </p:nvSpPr>
          <p:spPr>
            <a:xfrm>
              <a:off x="1359823" y="1532209"/>
              <a:ext cx="1422865" cy="389064"/>
            </a:xfrm>
            <a:prstGeom prst="roundRect">
              <a:avLst>
                <a:gd name="adj" fmla="val 16667"/>
              </a:avLst>
            </a:prstGeom>
            <a:solidFill>
              <a:schemeClr val="lt1">
                <a:alpha val="89803"/>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9"/>
            <p:cNvSpPr txBox="1"/>
            <p:nvPr/>
          </p:nvSpPr>
          <p:spPr>
            <a:xfrm>
              <a:off x="1378816" y="1551202"/>
              <a:ext cx="1384879" cy="35107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b="0" i="0" u="none" strike="noStrike" cap="none">
                  <a:solidFill>
                    <a:srgbClr val="000000"/>
                  </a:solidFill>
                  <a:latin typeface="Arial"/>
                  <a:ea typeface="Arial"/>
                  <a:cs typeface="Arial"/>
                  <a:sym typeface="Arial"/>
                </a:rPr>
                <a:t>Database</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287" name="Google Shape;1287;p1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a:solidFill>
                  <a:srgbClr val="404040"/>
                </a:solidFill>
                <a:latin typeface="Arial"/>
                <a:ea typeface="Arial"/>
                <a:cs typeface="Arial"/>
                <a:sym typeface="Arial"/>
              </a:rPr>
              <a:t>Can be viewed in two different, but related, contexts:</a:t>
            </a:r>
            <a:endParaRPr sz="1500" b="0" i="0" u="none" strike="noStrike" cap="none">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controls mapped to security requirements &amp; policy (prevention)</a:t>
            </a:r>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a:solidFill>
                  <a:srgbClr val="404040"/>
                </a:solidFill>
                <a:latin typeface="Arial"/>
                <a:ea typeface="Arial"/>
                <a:cs typeface="Arial"/>
                <a:sym typeface="Arial"/>
              </a:rPr>
              <a:t>Implementation of countermeasures against possible known attacks (remediation)</a:t>
            </a:r>
            <a:endParaRPr sz="1500" b="0" i="0" u="none" strike="noStrike" cap="none">
              <a:solidFill>
                <a:srgbClr val="404040"/>
              </a:solidFill>
              <a:latin typeface="Arial"/>
              <a:ea typeface="Arial"/>
              <a:cs typeface="Arial"/>
              <a:sym typeface="Arial"/>
            </a:endParaRPr>
          </a:p>
        </p:txBody>
      </p:sp>
      <p:sp>
        <p:nvSpPr>
          <p:cNvPr id="1288" name="Google Shape;1288;p1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Agenda</a:t>
            </a:r>
            <a:endParaRPr>
              <a:solidFill>
                <a:schemeClr val="dk1"/>
              </a:solidFill>
            </a:endParaRPr>
          </a:p>
        </p:txBody>
      </p:sp>
      <p:sp>
        <p:nvSpPr>
          <p:cNvPr id="337" name="Google Shape;337;p9"/>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Learning objectives</a:t>
            </a:r>
          </a:p>
          <a:p>
            <a:pPr marL="457200" indent="-323850">
              <a:lnSpc>
                <a:spcPct val="150000"/>
              </a:lnSpc>
              <a:buClr>
                <a:srgbClr val="404040"/>
              </a:buClr>
              <a:buSzPts val="1500"/>
              <a:buFont typeface="Arial"/>
              <a:buChar char="●"/>
            </a:pPr>
            <a:r>
              <a:rPr lang="en-US" sz="1500" dirty="0">
                <a:solidFill>
                  <a:srgbClr val="404040"/>
                </a:solidFill>
              </a:rPr>
              <a:t>CI/CD as a capability / differentiator</a:t>
            </a:r>
          </a:p>
          <a:p>
            <a:pPr marL="457200" lvl="0" indent="-323850">
              <a:lnSpc>
                <a:spcPct val="150000"/>
              </a:lnSpc>
              <a:buClr>
                <a:srgbClr val="404040"/>
              </a:buClr>
              <a:buSzPts val="1500"/>
              <a:buFont typeface="Arial"/>
              <a:buChar char="●"/>
            </a:pPr>
            <a:r>
              <a:rPr lang="en-US" sz="1500" dirty="0" err="1">
                <a:solidFill>
                  <a:srgbClr val="404040"/>
                </a:solidFill>
              </a:rPr>
              <a:t>DevSecOps</a:t>
            </a:r>
            <a:r>
              <a:rPr lang="en-US" sz="1500" dirty="0">
                <a:solidFill>
                  <a:srgbClr val="404040"/>
                </a:solidFill>
              </a:rPr>
              <a:t> – what it is and why it is needed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Native AWS services supporting CI/CD</a:t>
            </a:r>
          </a:p>
          <a:p>
            <a:pPr marL="457200" marR="0" lvl="0" indent="-323850" algn="l" rtl="0">
              <a:lnSpc>
                <a:spcPct val="150000"/>
              </a:lnSpc>
              <a:spcBef>
                <a:spcPts val="0"/>
              </a:spcBef>
              <a:spcAft>
                <a:spcPts val="0"/>
              </a:spcAft>
              <a:buClr>
                <a:srgbClr val="404040"/>
              </a:buClr>
              <a:buSzPts val="1500"/>
              <a:buFont typeface="Arial"/>
              <a:buChar char="●"/>
            </a:pPr>
            <a:r>
              <a:rPr lang="en-US" sz="1500" dirty="0">
                <a:solidFill>
                  <a:srgbClr val="404040"/>
                </a:solidFill>
              </a:rPr>
              <a:t>Using GitLab CI with AWS</a:t>
            </a:r>
            <a:endParaRPr lang="en-US"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F6C1C794-EE84-7A70-4078-51748687D2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1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a:t>
            </a:r>
            <a:endParaRPr>
              <a:solidFill>
                <a:schemeClr val="dk1"/>
              </a:solidFill>
            </a:endParaRPr>
          </a:p>
        </p:txBody>
      </p:sp>
      <p:sp>
        <p:nvSpPr>
          <p:cNvPr id="1303" name="Google Shape;1303;p113"/>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0"/>
              </a:spcBef>
              <a:spcAft>
                <a:spcPts val="0"/>
              </a:spcAft>
              <a:buNone/>
            </a:pPr>
            <a:r>
              <a:rPr lang="en-US" sz="1500" b="0" i="0" u="none" strike="noStrike" cap="none" dirty="0">
                <a:solidFill>
                  <a:srgbClr val="404040"/>
                </a:solidFill>
                <a:latin typeface="Arial"/>
                <a:ea typeface="Arial"/>
                <a:cs typeface="Arial"/>
                <a:sym typeface="Arial"/>
              </a:rPr>
              <a:t>Multiple approaches: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Attacker-centric (think like an attacker!)</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Asset-centric (what do we have to lose?)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Application-centric (what are we building &amp; testing?)</a:t>
            </a:r>
            <a:endParaRPr dirty="0"/>
          </a:p>
        </p:txBody>
      </p:sp>
      <p:sp>
        <p:nvSpPr>
          <p:cNvPr id="1304" name="Google Shape;1304;p1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14"/>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a:solidFill>
                  <a:schemeClr val="dk1"/>
                </a:solidFill>
              </a:rPr>
              <a:t>Threat Modeling – Key Considerations</a:t>
            </a:r>
            <a:endParaRPr>
              <a:solidFill>
                <a:schemeClr val="dk1"/>
              </a:solidFill>
            </a:endParaRPr>
          </a:p>
        </p:txBody>
      </p:sp>
      <p:sp>
        <p:nvSpPr>
          <p:cNvPr id="1310" name="Google Shape;1310;p114"/>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133350" marR="0" lvl="0" indent="0" algn="l" rtl="0">
              <a:lnSpc>
                <a:spcPct val="150000"/>
              </a:lnSpc>
              <a:spcBef>
                <a:spcPts val="1000"/>
              </a:spcBef>
              <a:spcAft>
                <a:spcPts val="0"/>
              </a:spcAft>
              <a:buNone/>
            </a:pPr>
            <a:r>
              <a:rPr lang="en-US" sz="1500" b="0" i="0" u="none" strike="noStrike" cap="none" dirty="0">
                <a:solidFill>
                  <a:srgbClr val="404040"/>
                </a:solidFill>
                <a:latin typeface="Arial"/>
                <a:ea typeface="Arial"/>
                <a:cs typeface="Arial"/>
                <a:sym typeface="Arial"/>
              </a:rPr>
              <a:t>Valuable principles: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Defense in Depth</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Principle of Least Privilege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Secure by Default</a:t>
            </a:r>
            <a:endParaRPr dirty="0"/>
          </a:p>
        </p:txBody>
      </p:sp>
      <p:sp>
        <p:nvSpPr>
          <p:cNvPr id="1311" name="Google Shape;1311;p1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760-FD88-3927-DB0F-E1D608FD62A2}"/>
              </a:ext>
            </a:extLst>
          </p:cNvPr>
          <p:cNvSpPr>
            <a:spLocks noGrp="1"/>
          </p:cNvSpPr>
          <p:nvPr>
            <p:ph type="title"/>
          </p:nvPr>
        </p:nvSpPr>
        <p:spPr/>
        <p:txBody>
          <a:bodyPr/>
          <a:lstStyle/>
          <a:p>
            <a:r>
              <a:rPr lang="en-US" dirty="0"/>
              <a:t>Overview of the STRIDE Methodology for Threat Modeling</a:t>
            </a:r>
          </a:p>
        </p:txBody>
      </p:sp>
      <p:sp>
        <p:nvSpPr>
          <p:cNvPr id="4" name="Slide Number Placeholder 3">
            <a:extLst>
              <a:ext uri="{FF2B5EF4-FFF2-40B4-BE49-F238E27FC236}">
                <a16:creationId xmlns:a16="http://schemas.microsoft.com/office/drawing/2014/main" id="{CAEFDE2D-1A70-94B9-C7A3-56E4661243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6">
            <a:extLst>
              <a:ext uri="{FF2B5EF4-FFF2-40B4-BE49-F238E27FC236}">
                <a16:creationId xmlns:a16="http://schemas.microsoft.com/office/drawing/2014/main" id="{211A9C0B-C554-074A-8E80-5D246D8A04DF}"/>
              </a:ext>
            </a:extLst>
          </p:cNvPr>
          <p:cNvPicPr>
            <a:picLocks noChangeAspect="1"/>
          </p:cNvPicPr>
          <p:nvPr/>
        </p:nvPicPr>
        <p:blipFill>
          <a:blip r:embed="rId3"/>
          <a:srcRect l="3000" r="3000"/>
          <a:stretch>
            <a:fillRect/>
          </a:stretch>
        </p:blipFill>
        <p:spPr>
          <a:xfrm rot="21420000">
            <a:off x="546100" y="1257300"/>
            <a:ext cx="3416300" cy="3416300"/>
          </a:xfrm>
          <a:prstGeom prst="rect">
            <a:avLst/>
          </a:prstGeom>
        </p:spPr>
      </p:pic>
      <p:sp>
        <p:nvSpPr>
          <p:cNvPr id="8" name="Oval 7">
            <a:extLst>
              <a:ext uri="{FF2B5EF4-FFF2-40B4-BE49-F238E27FC236}">
                <a16:creationId xmlns:a16="http://schemas.microsoft.com/office/drawing/2014/main" id="{B2AF9E65-C082-CC8C-9C65-37E8C7591BE3}"/>
              </a:ext>
            </a:extLst>
          </p:cNvPr>
          <p:cNvSpPr>
            <a:spLocks/>
          </p:cNvSpPr>
          <p:nvPr/>
        </p:nvSpPr>
        <p:spPr>
          <a:xfrm>
            <a:off x="4866396" y="117024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9" name="TextBox 8">
            <a:extLst>
              <a:ext uri="{FF2B5EF4-FFF2-40B4-BE49-F238E27FC236}">
                <a16:creationId xmlns:a16="http://schemas.microsoft.com/office/drawing/2014/main" id="{85DEECFF-DDC3-833C-9E7C-C01932AF4AFA}"/>
              </a:ext>
            </a:extLst>
          </p:cNvPr>
          <p:cNvSpPr txBox="1"/>
          <p:nvPr/>
        </p:nvSpPr>
        <p:spPr>
          <a:xfrm>
            <a:off x="5415036" y="1244508"/>
            <a:ext cx="2192594" cy="400110"/>
          </a:xfrm>
          <a:prstGeom prst="rect">
            <a:avLst/>
          </a:prstGeom>
          <a:noFill/>
        </p:spPr>
        <p:txBody>
          <a:bodyPr wrap="square" rtlCol="0">
            <a:spAutoFit/>
          </a:bodyPr>
          <a:lstStyle/>
          <a:p>
            <a:r>
              <a:rPr lang="en-US" sz="2000" dirty="0" err="1"/>
              <a:t>poofing</a:t>
            </a:r>
            <a:endParaRPr lang="en-US" sz="2000" dirty="0"/>
          </a:p>
        </p:txBody>
      </p:sp>
      <p:sp>
        <p:nvSpPr>
          <p:cNvPr id="10" name="Oval 9">
            <a:extLst>
              <a:ext uri="{FF2B5EF4-FFF2-40B4-BE49-F238E27FC236}">
                <a16:creationId xmlns:a16="http://schemas.microsoft.com/office/drawing/2014/main" id="{8CB35998-EFC7-048E-343D-8A805B38A29F}"/>
              </a:ext>
            </a:extLst>
          </p:cNvPr>
          <p:cNvSpPr>
            <a:spLocks/>
          </p:cNvSpPr>
          <p:nvPr/>
        </p:nvSpPr>
        <p:spPr>
          <a:xfrm>
            <a:off x="4866396" y="180253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11" name="TextBox 10">
            <a:extLst>
              <a:ext uri="{FF2B5EF4-FFF2-40B4-BE49-F238E27FC236}">
                <a16:creationId xmlns:a16="http://schemas.microsoft.com/office/drawing/2014/main" id="{BD7BF9F8-9E75-F191-AF2F-B46E1D57F740}"/>
              </a:ext>
            </a:extLst>
          </p:cNvPr>
          <p:cNvSpPr txBox="1"/>
          <p:nvPr/>
        </p:nvSpPr>
        <p:spPr>
          <a:xfrm>
            <a:off x="5415036" y="1876801"/>
            <a:ext cx="2192594" cy="400110"/>
          </a:xfrm>
          <a:prstGeom prst="rect">
            <a:avLst/>
          </a:prstGeom>
          <a:noFill/>
        </p:spPr>
        <p:txBody>
          <a:bodyPr wrap="square" rtlCol="0">
            <a:spAutoFit/>
          </a:bodyPr>
          <a:lstStyle/>
          <a:p>
            <a:r>
              <a:rPr lang="en-US" sz="2000" dirty="0" err="1"/>
              <a:t>ampering</a:t>
            </a:r>
            <a:endParaRPr lang="en-US" sz="2000" dirty="0"/>
          </a:p>
        </p:txBody>
      </p:sp>
      <p:sp>
        <p:nvSpPr>
          <p:cNvPr id="12" name="Oval 11">
            <a:extLst>
              <a:ext uri="{FF2B5EF4-FFF2-40B4-BE49-F238E27FC236}">
                <a16:creationId xmlns:a16="http://schemas.microsoft.com/office/drawing/2014/main" id="{94FAAC20-2B27-538E-02FF-A141C859C823}"/>
              </a:ext>
            </a:extLst>
          </p:cNvPr>
          <p:cNvSpPr>
            <a:spLocks/>
          </p:cNvSpPr>
          <p:nvPr/>
        </p:nvSpPr>
        <p:spPr>
          <a:xfrm>
            <a:off x="4866396" y="2435442"/>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13" name="TextBox 12">
            <a:extLst>
              <a:ext uri="{FF2B5EF4-FFF2-40B4-BE49-F238E27FC236}">
                <a16:creationId xmlns:a16="http://schemas.microsoft.com/office/drawing/2014/main" id="{CDA33E3B-A61E-A8C3-ECDE-0474DB067907}"/>
              </a:ext>
            </a:extLst>
          </p:cNvPr>
          <p:cNvSpPr txBox="1"/>
          <p:nvPr/>
        </p:nvSpPr>
        <p:spPr>
          <a:xfrm>
            <a:off x="5415036" y="2509707"/>
            <a:ext cx="2192594" cy="400110"/>
          </a:xfrm>
          <a:prstGeom prst="rect">
            <a:avLst/>
          </a:prstGeom>
          <a:noFill/>
        </p:spPr>
        <p:txBody>
          <a:bodyPr wrap="square" rtlCol="0">
            <a:spAutoFit/>
          </a:bodyPr>
          <a:lstStyle/>
          <a:p>
            <a:r>
              <a:rPr lang="en-US" sz="2000" dirty="0" err="1"/>
              <a:t>epudiation</a:t>
            </a:r>
            <a:endParaRPr lang="en-US" sz="2000" dirty="0"/>
          </a:p>
        </p:txBody>
      </p:sp>
      <p:sp>
        <p:nvSpPr>
          <p:cNvPr id="14" name="Oval 13">
            <a:extLst>
              <a:ext uri="{FF2B5EF4-FFF2-40B4-BE49-F238E27FC236}">
                <a16:creationId xmlns:a16="http://schemas.microsoft.com/office/drawing/2014/main" id="{80A4DA13-0158-D4E1-738E-A8DA52A1F3CC}"/>
              </a:ext>
            </a:extLst>
          </p:cNvPr>
          <p:cNvSpPr>
            <a:spLocks/>
          </p:cNvSpPr>
          <p:nvPr/>
        </p:nvSpPr>
        <p:spPr>
          <a:xfrm>
            <a:off x="4866396" y="3066673"/>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15" name="TextBox 14">
            <a:extLst>
              <a:ext uri="{FF2B5EF4-FFF2-40B4-BE49-F238E27FC236}">
                <a16:creationId xmlns:a16="http://schemas.microsoft.com/office/drawing/2014/main" id="{438A3E98-9E6C-5AB2-B782-75A69C4C6BFF}"/>
              </a:ext>
            </a:extLst>
          </p:cNvPr>
          <p:cNvSpPr txBox="1"/>
          <p:nvPr/>
        </p:nvSpPr>
        <p:spPr>
          <a:xfrm>
            <a:off x="5415036" y="3140938"/>
            <a:ext cx="3141748" cy="400110"/>
          </a:xfrm>
          <a:prstGeom prst="rect">
            <a:avLst/>
          </a:prstGeom>
          <a:noFill/>
        </p:spPr>
        <p:txBody>
          <a:bodyPr wrap="square" rtlCol="0">
            <a:spAutoFit/>
          </a:bodyPr>
          <a:lstStyle/>
          <a:p>
            <a:r>
              <a:rPr lang="en-US" sz="2000" dirty="0" err="1"/>
              <a:t>nformation</a:t>
            </a:r>
            <a:r>
              <a:rPr lang="en-US" sz="2000" dirty="0"/>
              <a:t> Disclosure</a:t>
            </a:r>
          </a:p>
        </p:txBody>
      </p:sp>
      <p:sp>
        <p:nvSpPr>
          <p:cNvPr id="16" name="Oval 15">
            <a:extLst>
              <a:ext uri="{FF2B5EF4-FFF2-40B4-BE49-F238E27FC236}">
                <a16:creationId xmlns:a16="http://schemas.microsoft.com/office/drawing/2014/main" id="{6E375948-5FF8-5182-FA94-4C5877CDCC5D}"/>
              </a:ext>
            </a:extLst>
          </p:cNvPr>
          <p:cNvSpPr>
            <a:spLocks/>
          </p:cNvSpPr>
          <p:nvPr/>
        </p:nvSpPr>
        <p:spPr>
          <a:xfrm>
            <a:off x="4866396" y="3698966"/>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7" name="TextBox 16">
            <a:extLst>
              <a:ext uri="{FF2B5EF4-FFF2-40B4-BE49-F238E27FC236}">
                <a16:creationId xmlns:a16="http://schemas.microsoft.com/office/drawing/2014/main" id="{698878EF-BC6E-79D3-06CD-E83EBD5ECB47}"/>
              </a:ext>
            </a:extLst>
          </p:cNvPr>
          <p:cNvSpPr txBox="1"/>
          <p:nvPr/>
        </p:nvSpPr>
        <p:spPr>
          <a:xfrm>
            <a:off x="5415036" y="3773231"/>
            <a:ext cx="3141748" cy="400110"/>
          </a:xfrm>
          <a:prstGeom prst="rect">
            <a:avLst/>
          </a:prstGeom>
          <a:noFill/>
        </p:spPr>
        <p:txBody>
          <a:bodyPr wrap="square" rtlCol="0">
            <a:spAutoFit/>
          </a:bodyPr>
          <a:lstStyle/>
          <a:p>
            <a:r>
              <a:rPr lang="en-US" sz="2000" dirty="0" err="1"/>
              <a:t>enial</a:t>
            </a:r>
            <a:r>
              <a:rPr lang="en-US" sz="2000" dirty="0"/>
              <a:t> of Service</a:t>
            </a:r>
          </a:p>
        </p:txBody>
      </p:sp>
      <p:sp>
        <p:nvSpPr>
          <p:cNvPr id="18" name="Oval 17">
            <a:extLst>
              <a:ext uri="{FF2B5EF4-FFF2-40B4-BE49-F238E27FC236}">
                <a16:creationId xmlns:a16="http://schemas.microsoft.com/office/drawing/2014/main" id="{6E20655A-1C72-92E9-1ACF-AF2697036D82}"/>
              </a:ext>
            </a:extLst>
          </p:cNvPr>
          <p:cNvSpPr>
            <a:spLocks/>
          </p:cNvSpPr>
          <p:nvPr/>
        </p:nvSpPr>
        <p:spPr>
          <a:xfrm>
            <a:off x="4866396" y="433656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19" name="TextBox 18">
            <a:extLst>
              <a:ext uri="{FF2B5EF4-FFF2-40B4-BE49-F238E27FC236}">
                <a16:creationId xmlns:a16="http://schemas.microsoft.com/office/drawing/2014/main" id="{099E055B-9E79-B8FA-58DD-65BD82657A68}"/>
              </a:ext>
            </a:extLst>
          </p:cNvPr>
          <p:cNvSpPr txBox="1"/>
          <p:nvPr/>
        </p:nvSpPr>
        <p:spPr>
          <a:xfrm>
            <a:off x="5415036" y="4410829"/>
            <a:ext cx="3141748" cy="400110"/>
          </a:xfrm>
          <a:prstGeom prst="rect">
            <a:avLst/>
          </a:prstGeom>
          <a:noFill/>
        </p:spPr>
        <p:txBody>
          <a:bodyPr wrap="square" rtlCol="0">
            <a:spAutoFit/>
          </a:bodyPr>
          <a:lstStyle/>
          <a:p>
            <a:r>
              <a:rPr lang="en-US" sz="2000" dirty="0" err="1"/>
              <a:t>levation</a:t>
            </a:r>
            <a:r>
              <a:rPr lang="en-US" sz="2000" dirty="0"/>
              <a:t> of Privilege</a:t>
            </a:r>
          </a:p>
        </p:txBody>
      </p:sp>
    </p:spTree>
    <p:extLst>
      <p:ext uri="{BB962C8B-B14F-4D97-AF65-F5344CB8AC3E}">
        <p14:creationId xmlns:p14="http://schemas.microsoft.com/office/powerpoint/2010/main" val="39772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3F4D89F0-0187-2345-8EB7-1BF6CEC40FB1}"/>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13C629D-089A-D0DD-B318-7AFFC872E0D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Illegally accessing another user’s identity or authentication information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Used when interacting with a system to make the system think you’re someone else (with permissions that you don’t actually have)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things like username and password, IDs, access keys, passkeys, etc.</a:t>
            </a:r>
            <a:endParaRPr dirty="0"/>
          </a:p>
        </p:txBody>
      </p:sp>
      <p:sp>
        <p:nvSpPr>
          <p:cNvPr id="1311" name="Google Shape;1311;p114">
            <a:extLst>
              <a:ext uri="{FF2B5EF4-FFF2-40B4-BE49-F238E27FC236}">
                <a16:creationId xmlns:a16="http://schemas.microsoft.com/office/drawing/2014/main" id="{38B55791-B331-50C9-7191-A82DE8D435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33</a:t>
            </a:fld>
            <a:endParaRPr/>
          </a:p>
        </p:txBody>
      </p:sp>
      <p:sp>
        <p:nvSpPr>
          <p:cNvPr id="2" name="Oval 1">
            <a:extLst>
              <a:ext uri="{FF2B5EF4-FFF2-40B4-BE49-F238E27FC236}">
                <a16:creationId xmlns:a16="http://schemas.microsoft.com/office/drawing/2014/main" id="{C634B84F-6D10-EF4A-41CC-50B42FD1B549}"/>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3" name="TextBox 2">
            <a:extLst>
              <a:ext uri="{FF2B5EF4-FFF2-40B4-BE49-F238E27FC236}">
                <a16:creationId xmlns:a16="http://schemas.microsoft.com/office/drawing/2014/main" id="{FDB4F42B-5906-9F12-ED1A-05D7103353A1}"/>
              </a:ext>
            </a:extLst>
          </p:cNvPr>
          <p:cNvSpPr txBox="1"/>
          <p:nvPr/>
        </p:nvSpPr>
        <p:spPr>
          <a:xfrm>
            <a:off x="1162340" y="684069"/>
            <a:ext cx="2192594" cy="400110"/>
          </a:xfrm>
          <a:prstGeom prst="rect">
            <a:avLst/>
          </a:prstGeom>
          <a:noFill/>
        </p:spPr>
        <p:txBody>
          <a:bodyPr wrap="square" rtlCol="0">
            <a:spAutoFit/>
          </a:bodyPr>
          <a:lstStyle/>
          <a:p>
            <a:r>
              <a:rPr lang="en-US" sz="2000" b="1" dirty="0" err="1"/>
              <a:t>poofing</a:t>
            </a:r>
            <a:endParaRPr lang="en-US" sz="2000" b="1" dirty="0"/>
          </a:p>
        </p:txBody>
      </p:sp>
    </p:spTree>
    <p:extLst>
      <p:ext uri="{BB962C8B-B14F-4D97-AF65-F5344CB8AC3E}">
        <p14:creationId xmlns:p14="http://schemas.microsoft.com/office/powerpoint/2010/main" val="40558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B3C0C892-80F3-CB30-22D0-EE6B0476866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C5C740F-A556-90F4-8CEE-8845494259C5}"/>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Malicious modification of data</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include interception and modification in-transit</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Can also include interception and modification at rest (like in a database)</a:t>
            </a:r>
            <a:endParaRPr dirty="0"/>
          </a:p>
        </p:txBody>
      </p:sp>
      <p:sp>
        <p:nvSpPr>
          <p:cNvPr id="1311" name="Google Shape;1311;p114">
            <a:extLst>
              <a:ext uri="{FF2B5EF4-FFF2-40B4-BE49-F238E27FC236}">
                <a16:creationId xmlns:a16="http://schemas.microsoft.com/office/drawing/2014/main" id="{3F1765D7-9B86-EE7B-B4F0-3FA9850B7A8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34</a:t>
            </a:fld>
            <a:endParaRPr/>
          </a:p>
        </p:txBody>
      </p:sp>
      <p:sp>
        <p:nvSpPr>
          <p:cNvPr id="2" name="Oval 1">
            <a:extLst>
              <a:ext uri="{FF2B5EF4-FFF2-40B4-BE49-F238E27FC236}">
                <a16:creationId xmlns:a16="http://schemas.microsoft.com/office/drawing/2014/main" id="{815C01FE-0BE0-7795-59E4-78D1657D5EBA}"/>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a:t>
            </a:r>
          </a:p>
        </p:txBody>
      </p:sp>
      <p:sp>
        <p:nvSpPr>
          <p:cNvPr id="3" name="TextBox 2">
            <a:extLst>
              <a:ext uri="{FF2B5EF4-FFF2-40B4-BE49-F238E27FC236}">
                <a16:creationId xmlns:a16="http://schemas.microsoft.com/office/drawing/2014/main" id="{DB5E1568-8D45-DFBF-11E1-312E472D902D}"/>
              </a:ext>
            </a:extLst>
          </p:cNvPr>
          <p:cNvSpPr txBox="1"/>
          <p:nvPr/>
        </p:nvSpPr>
        <p:spPr>
          <a:xfrm>
            <a:off x="1162340" y="684069"/>
            <a:ext cx="2192594" cy="400110"/>
          </a:xfrm>
          <a:prstGeom prst="rect">
            <a:avLst/>
          </a:prstGeom>
          <a:noFill/>
        </p:spPr>
        <p:txBody>
          <a:bodyPr wrap="square" rtlCol="0">
            <a:spAutoFit/>
          </a:bodyPr>
          <a:lstStyle/>
          <a:p>
            <a:r>
              <a:rPr lang="en-US" sz="2000" b="1" dirty="0" err="1"/>
              <a:t>ampering</a:t>
            </a:r>
            <a:endParaRPr lang="en-US" sz="2000" b="1" dirty="0"/>
          </a:p>
        </p:txBody>
      </p:sp>
    </p:spTree>
    <p:extLst>
      <p:ext uri="{BB962C8B-B14F-4D97-AF65-F5344CB8AC3E}">
        <p14:creationId xmlns:p14="http://schemas.microsoft.com/office/powerpoint/2010/main" val="176166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EC1CE5BC-165D-9778-D4C2-89336B7D5DB8}"/>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CA0513B9-1E6D-C649-6521-6A5837BEDB69}"/>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Taking advantage of vulnerabilities in a system or workflow that allows a user to take an action without the system being able to confirm, audit, or prove the action</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In a </a:t>
            </a:r>
            <a:r>
              <a:rPr lang="en-US" sz="1500" b="0" i="0" u="none" strike="noStrike" cap="none" dirty="0" err="1">
                <a:solidFill>
                  <a:srgbClr val="404040"/>
                </a:solidFill>
                <a:latin typeface="Arial"/>
                <a:ea typeface="Arial"/>
                <a:cs typeface="Arial"/>
                <a:sym typeface="Arial"/>
              </a:rPr>
              <a:t>DevSecOps</a:t>
            </a:r>
            <a:r>
              <a:rPr lang="en-US" sz="1500" b="0" i="0" u="none" strike="noStrike" cap="none" dirty="0">
                <a:solidFill>
                  <a:srgbClr val="404040"/>
                </a:solidFill>
                <a:latin typeface="Arial"/>
                <a:ea typeface="Arial"/>
                <a:cs typeface="Arial"/>
                <a:sym typeface="Arial"/>
              </a:rPr>
              <a:t> context, allowing a user to take a prohibited action or access secure information anonymously and with deniability</a:t>
            </a:r>
          </a:p>
        </p:txBody>
      </p:sp>
      <p:sp>
        <p:nvSpPr>
          <p:cNvPr id="1311" name="Google Shape;1311;p114">
            <a:extLst>
              <a:ext uri="{FF2B5EF4-FFF2-40B4-BE49-F238E27FC236}">
                <a16:creationId xmlns:a16="http://schemas.microsoft.com/office/drawing/2014/main" id="{A1646B63-DB5F-3330-2EBB-3338ECC570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35</a:t>
            </a:fld>
            <a:endParaRPr/>
          </a:p>
        </p:txBody>
      </p:sp>
      <p:sp>
        <p:nvSpPr>
          <p:cNvPr id="2" name="Oval 1">
            <a:extLst>
              <a:ext uri="{FF2B5EF4-FFF2-40B4-BE49-F238E27FC236}">
                <a16:creationId xmlns:a16="http://schemas.microsoft.com/office/drawing/2014/main" id="{B89CDB4B-BEC4-CAE1-7738-FF48AB1B4497}"/>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R</a:t>
            </a:r>
          </a:p>
        </p:txBody>
      </p:sp>
      <p:sp>
        <p:nvSpPr>
          <p:cNvPr id="3" name="TextBox 2">
            <a:extLst>
              <a:ext uri="{FF2B5EF4-FFF2-40B4-BE49-F238E27FC236}">
                <a16:creationId xmlns:a16="http://schemas.microsoft.com/office/drawing/2014/main" id="{E09C525A-A99B-D05D-37C7-AE9723BAB440}"/>
              </a:ext>
            </a:extLst>
          </p:cNvPr>
          <p:cNvSpPr txBox="1"/>
          <p:nvPr/>
        </p:nvSpPr>
        <p:spPr>
          <a:xfrm>
            <a:off x="1162340" y="684069"/>
            <a:ext cx="2192594" cy="400110"/>
          </a:xfrm>
          <a:prstGeom prst="rect">
            <a:avLst/>
          </a:prstGeom>
          <a:noFill/>
        </p:spPr>
        <p:txBody>
          <a:bodyPr wrap="square" rtlCol="0">
            <a:spAutoFit/>
          </a:bodyPr>
          <a:lstStyle/>
          <a:p>
            <a:r>
              <a:rPr lang="en-US" sz="2000" b="1" dirty="0" err="1"/>
              <a:t>epudiation</a:t>
            </a:r>
            <a:endParaRPr lang="en-US" sz="2000" b="1" dirty="0"/>
          </a:p>
        </p:txBody>
      </p:sp>
    </p:spTree>
    <p:extLst>
      <p:ext uri="{BB962C8B-B14F-4D97-AF65-F5344CB8AC3E}">
        <p14:creationId xmlns:p14="http://schemas.microsoft.com/office/powerpoint/2010/main" val="410409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FE4E071C-7F8D-C460-688D-01C9E6E605D3}"/>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D5B92656-1E7C-4E6E-3181-677300E159D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Exposure of sensitive information that a user or party should not have access to</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Extremely harmful when juxtaposed against regulations like HIPAA or PCI</a:t>
            </a:r>
          </a:p>
        </p:txBody>
      </p:sp>
      <p:sp>
        <p:nvSpPr>
          <p:cNvPr id="1311" name="Google Shape;1311;p114">
            <a:extLst>
              <a:ext uri="{FF2B5EF4-FFF2-40B4-BE49-F238E27FC236}">
                <a16:creationId xmlns:a16="http://schemas.microsoft.com/office/drawing/2014/main" id="{2DAAA845-506D-DDE4-AFD5-E255CA0E88B9}"/>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36</a:t>
            </a:fld>
            <a:endParaRPr/>
          </a:p>
        </p:txBody>
      </p:sp>
      <p:sp>
        <p:nvSpPr>
          <p:cNvPr id="2" name="Oval 1">
            <a:extLst>
              <a:ext uri="{FF2B5EF4-FFF2-40B4-BE49-F238E27FC236}">
                <a16:creationId xmlns:a16="http://schemas.microsoft.com/office/drawing/2014/main" id="{5AC69AE1-0C50-9B99-AD54-2346B02DB674}"/>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a:t>
            </a:r>
          </a:p>
        </p:txBody>
      </p:sp>
      <p:sp>
        <p:nvSpPr>
          <p:cNvPr id="3" name="TextBox 2">
            <a:extLst>
              <a:ext uri="{FF2B5EF4-FFF2-40B4-BE49-F238E27FC236}">
                <a16:creationId xmlns:a16="http://schemas.microsoft.com/office/drawing/2014/main" id="{A9C2FF34-908F-2821-02C7-7A3E8077FEEB}"/>
              </a:ext>
            </a:extLst>
          </p:cNvPr>
          <p:cNvSpPr txBox="1"/>
          <p:nvPr/>
        </p:nvSpPr>
        <p:spPr>
          <a:xfrm>
            <a:off x="1162340" y="684069"/>
            <a:ext cx="3321170" cy="400110"/>
          </a:xfrm>
          <a:prstGeom prst="rect">
            <a:avLst/>
          </a:prstGeom>
          <a:noFill/>
        </p:spPr>
        <p:txBody>
          <a:bodyPr wrap="square" rtlCol="0">
            <a:spAutoFit/>
          </a:bodyPr>
          <a:lstStyle/>
          <a:p>
            <a:r>
              <a:rPr lang="en-US" sz="2000" b="1" dirty="0" err="1"/>
              <a:t>nformation</a:t>
            </a:r>
            <a:r>
              <a:rPr lang="en-US" sz="2000" b="1" dirty="0"/>
              <a:t> Disclosure</a:t>
            </a:r>
          </a:p>
        </p:txBody>
      </p:sp>
    </p:spTree>
    <p:extLst>
      <p:ext uri="{BB962C8B-B14F-4D97-AF65-F5344CB8AC3E}">
        <p14:creationId xmlns:p14="http://schemas.microsoft.com/office/powerpoint/2010/main" val="21840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8DE5718F-E4D9-3544-DD02-41C02AD15E4B}"/>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244ACC61-75AB-19B9-0761-089DBD7C0132}"/>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Involves an attacker sending significant amounts of “bogus” traffic to your system or service</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System becomes overwhelmed and is unable to handle real traffic</a:t>
            </a:r>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Goes to a site or service’s reliability and availability</a:t>
            </a:r>
            <a:endParaRPr lang="en-US" sz="1500" b="0" i="0" u="none" strike="noStrike" cap="none" dirty="0">
              <a:solidFill>
                <a:srgbClr val="404040"/>
              </a:solidFill>
              <a:latin typeface="Arial"/>
              <a:ea typeface="Arial"/>
              <a:cs typeface="Arial"/>
              <a:sym typeface="Arial"/>
            </a:endParaRPr>
          </a:p>
        </p:txBody>
      </p:sp>
      <p:sp>
        <p:nvSpPr>
          <p:cNvPr id="1311" name="Google Shape;1311;p114">
            <a:extLst>
              <a:ext uri="{FF2B5EF4-FFF2-40B4-BE49-F238E27FC236}">
                <a16:creationId xmlns:a16="http://schemas.microsoft.com/office/drawing/2014/main" id="{E871635A-76E9-2F79-C3D6-C6B15A58FBCB}"/>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37</a:t>
            </a:fld>
            <a:endParaRPr/>
          </a:p>
        </p:txBody>
      </p:sp>
      <p:sp>
        <p:nvSpPr>
          <p:cNvPr id="2" name="Oval 1">
            <a:extLst>
              <a:ext uri="{FF2B5EF4-FFF2-40B4-BE49-F238E27FC236}">
                <a16:creationId xmlns:a16="http://schemas.microsoft.com/office/drawing/2014/main" id="{6FD010FC-1C75-1156-12A2-38DC689E397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3" name="TextBox 2">
            <a:extLst>
              <a:ext uri="{FF2B5EF4-FFF2-40B4-BE49-F238E27FC236}">
                <a16:creationId xmlns:a16="http://schemas.microsoft.com/office/drawing/2014/main" id="{DC590BC1-7730-9869-8BE0-428DADA85384}"/>
              </a:ext>
            </a:extLst>
          </p:cNvPr>
          <p:cNvSpPr txBox="1"/>
          <p:nvPr/>
        </p:nvSpPr>
        <p:spPr>
          <a:xfrm>
            <a:off x="1162340" y="684069"/>
            <a:ext cx="3321170" cy="400110"/>
          </a:xfrm>
          <a:prstGeom prst="rect">
            <a:avLst/>
          </a:prstGeom>
          <a:noFill/>
        </p:spPr>
        <p:txBody>
          <a:bodyPr wrap="square" rtlCol="0">
            <a:spAutoFit/>
          </a:bodyPr>
          <a:lstStyle/>
          <a:p>
            <a:r>
              <a:rPr lang="en-US" sz="2000" b="1" dirty="0" err="1"/>
              <a:t>enial</a:t>
            </a:r>
            <a:r>
              <a:rPr lang="en-US" sz="2000" b="1" dirty="0"/>
              <a:t> of Service</a:t>
            </a:r>
          </a:p>
        </p:txBody>
      </p:sp>
    </p:spTree>
    <p:extLst>
      <p:ext uri="{BB962C8B-B14F-4D97-AF65-F5344CB8AC3E}">
        <p14:creationId xmlns:p14="http://schemas.microsoft.com/office/powerpoint/2010/main" val="3585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05DB8A19-23C2-4AC9-B7E8-D205A1C50B70}"/>
            </a:ext>
          </a:extLst>
        </p:cNvPr>
        <p:cNvGrpSpPr/>
        <p:nvPr/>
      </p:nvGrpSpPr>
      <p:grpSpPr>
        <a:xfrm>
          <a:off x="0" y="0"/>
          <a:ext cx="0" cy="0"/>
          <a:chOff x="0" y="0"/>
          <a:chExt cx="0" cy="0"/>
        </a:xfrm>
      </p:grpSpPr>
      <p:sp>
        <p:nvSpPr>
          <p:cNvPr id="1310" name="Google Shape;1310;p114">
            <a:extLst>
              <a:ext uri="{FF2B5EF4-FFF2-40B4-BE49-F238E27FC236}">
                <a16:creationId xmlns:a16="http://schemas.microsoft.com/office/drawing/2014/main" id="{FE5CE157-DB77-DDF3-17AD-42D203DC228C}"/>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Allowing an unprivileged user to gain privileged access to a system</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Failing to minimize zones of implicit trust such that once an attacker has invaded, they are granted more access than they should have</a:t>
            </a:r>
          </a:p>
        </p:txBody>
      </p:sp>
      <p:sp>
        <p:nvSpPr>
          <p:cNvPr id="1311" name="Google Shape;1311;p114">
            <a:extLst>
              <a:ext uri="{FF2B5EF4-FFF2-40B4-BE49-F238E27FC236}">
                <a16:creationId xmlns:a16="http://schemas.microsoft.com/office/drawing/2014/main" id="{EFF55CB3-944D-35FA-6EB1-F1823C9CEF6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38</a:t>
            </a:fld>
            <a:endParaRPr/>
          </a:p>
        </p:txBody>
      </p:sp>
      <p:sp>
        <p:nvSpPr>
          <p:cNvPr id="2" name="Oval 1">
            <a:extLst>
              <a:ext uri="{FF2B5EF4-FFF2-40B4-BE49-F238E27FC236}">
                <a16:creationId xmlns:a16="http://schemas.microsoft.com/office/drawing/2014/main" id="{C4039469-3C3E-80FA-DFC0-18027067EEFB}"/>
              </a:ext>
            </a:extLst>
          </p:cNvPr>
          <p:cNvSpPr>
            <a:spLocks/>
          </p:cNvSpPr>
          <p:nvPr/>
        </p:nvSpPr>
        <p:spPr>
          <a:xfrm>
            <a:off x="613700" y="609804"/>
            <a:ext cx="548640" cy="5486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a:t>
            </a:r>
          </a:p>
        </p:txBody>
      </p:sp>
      <p:sp>
        <p:nvSpPr>
          <p:cNvPr id="3" name="TextBox 2">
            <a:extLst>
              <a:ext uri="{FF2B5EF4-FFF2-40B4-BE49-F238E27FC236}">
                <a16:creationId xmlns:a16="http://schemas.microsoft.com/office/drawing/2014/main" id="{E0418441-DA04-43C9-4344-67D0E99789FD}"/>
              </a:ext>
            </a:extLst>
          </p:cNvPr>
          <p:cNvSpPr txBox="1"/>
          <p:nvPr/>
        </p:nvSpPr>
        <p:spPr>
          <a:xfrm>
            <a:off x="1162340" y="684069"/>
            <a:ext cx="3321170" cy="400110"/>
          </a:xfrm>
          <a:prstGeom prst="rect">
            <a:avLst/>
          </a:prstGeom>
          <a:noFill/>
        </p:spPr>
        <p:txBody>
          <a:bodyPr wrap="square" rtlCol="0">
            <a:spAutoFit/>
          </a:bodyPr>
          <a:lstStyle/>
          <a:p>
            <a:r>
              <a:rPr lang="en-US" sz="2000" b="1" dirty="0" err="1"/>
              <a:t>levation</a:t>
            </a:r>
            <a:r>
              <a:rPr lang="en-US" sz="2000" b="1" dirty="0"/>
              <a:t> of Privilege</a:t>
            </a:r>
          </a:p>
        </p:txBody>
      </p:sp>
    </p:spTree>
    <p:extLst>
      <p:ext uri="{BB962C8B-B14F-4D97-AF65-F5344CB8AC3E}">
        <p14:creationId xmlns:p14="http://schemas.microsoft.com/office/powerpoint/2010/main" val="20727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7298-E051-D6BF-CC71-50CAB50E5234}"/>
              </a:ext>
            </a:extLst>
          </p:cNvPr>
          <p:cNvSpPr>
            <a:spLocks noGrp="1"/>
          </p:cNvSpPr>
          <p:nvPr>
            <p:ph type="title"/>
          </p:nvPr>
        </p:nvSpPr>
        <p:spPr/>
        <p:txBody>
          <a:bodyPr/>
          <a:lstStyle/>
          <a:p>
            <a:r>
              <a:rPr lang="en-US" dirty="0"/>
              <a:t>Defining Objectives and Scope</a:t>
            </a:r>
          </a:p>
        </p:txBody>
      </p:sp>
      <p:sp>
        <p:nvSpPr>
          <p:cNvPr id="4" name="Slide Number Placeholder 3">
            <a:extLst>
              <a:ext uri="{FF2B5EF4-FFF2-40B4-BE49-F238E27FC236}">
                <a16:creationId xmlns:a16="http://schemas.microsoft.com/office/drawing/2014/main" id="{D71527B2-0EB1-0B09-8FB4-4ED5A4071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TextBox 12">
            <a:extLst>
              <a:ext uri="{FF2B5EF4-FFF2-40B4-BE49-F238E27FC236}">
                <a16:creationId xmlns:a16="http://schemas.microsoft.com/office/drawing/2014/main" id="{9E2C4830-2D65-4594-2AAE-BFA06C463ED8}"/>
              </a:ext>
            </a:extLst>
          </p:cNvPr>
          <p:cNvSpPr txBox="1"/>
          <p:nvPr/>
        </p:nvSpPr>
        <p:spPr>
          <a:xfrm>
            <a:off x="382360" y="2385321"/>
            <a:ext cx="2424879" cy="533400"/>
          </a:xfrm>
          <a:custGeom>
            <a:avLst/>
            <a:gdLst>
              <a:gd name="connsiteX0" fmla="*/ 0 w 2424879"/>
              <a:gd name="connsiteY0" fmla="*/ 0 h 533400"/>
              <a:gd name="connsiteX1" fmla="*/ 412229 w 2424879"/>
              <a:gd name="connsiteY1" fmla="*/ 0 h 533400"/>
              <a:gd name="connsiteX2" fmla="*/ 945703 w 2424879"/>
              <a:gd name="connsiteY2" fmla="*/ 0 h 533400"/>
              <a:gd name="connsiteX3" fmla="*/ 1357932 w 2424879"/>
              <a:gd name="connsiteY3" fmla="*/ 0 h 533400"/>
              <a:gd name="connsiteX4" fmla="*/ 1818659 w 2424879"/>
              <a:gd name="connsiteY4" fmla="*/ 0 h 533400"/>
              <a:gd name="connsiteX5" fmla="*/ 2424879 w 2424879"/>
              <a:gd name="connsiteY5" fmla="*/ 0 h 533400"/>
              <a:gd name="connsiteX6" fmla="*/ 2424879 w 2424879"/>
              <a:gd name="connsiteY6" fmla="*/ 533400 h 533400"/>
              <a:gd name="connsiteX7" fmla="*/ 1915654 w 2424879"/>
              <a:gd name="connsiteY7" fmla="*/ 533400 h 533400"/>
              <a:gd name="connsiteX8" fmla="*/ 1382181 w 2424879"/>
              <a:gd name="connsiteY8" fmla="*/ 533400 h 533400"/>
              <a:gd name="connsiteX9" fmla="*/ 945703 w 2424879"/>
              <a:gd name="connsiteY9" fmla="*/ 533400 h 533400"/>
              <a:gd name="connsiteX10" fmla="*/ 0 w 2424879"/>
              <a:gd name="connsiteY10" fmla="*/ 533400 h 533400"/>
              <a:gd name="connsiteX11" fmla="*/ 0 w 2424879"/>
              <a:gd name="connsiteY11"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879" h="533400" fill="none" extrusionOk="0">
                <a:moveTo>
                  <a:pt x="0" y="0"/>
                </a:moveTo>
                <a:cubicBezTo>
                  <a:pt x="162767" y="-18809"/>
                  <a:pt x="217220" y="47150"/>
                  <a:pt x="412229" y="0"/>
                </a:cubicBezTo>
                <a:cubicBezTo>
                  <a:pt x="607238" y="-47150"/>
                  <a:pt x="781813" y="35221"/>
                  <a:pt x="945703" y="0"/>
                </a:cubicBezTo>
                <a:cubicBezTo>
                  <a:pt x="1109593" y="-35221"/>
                  <a:pt x="1247907" y="47697"/>
                  <a:pt x="1357932" y="0"/>
                </a:cubicBezTo>
                <a:cubicBezTo>
                  <a:pt x="1467957" y="-47697"/>
                  <a:pt x="1612028" y="36001"/>
                  <a:pt x="1818659" y="0"/>
                </a:cubicBezTo>
                <a:cubicBezTo>
                  <a:pt x="2025290" y="-36001"/>
                  <a:pt x="2220733" y="53835"/>
                  <a:pt x="2424879" y="0"/>
                </a:cubicBezTo>
                <a:cubicBezTo>
                  <a:pt x="2484008" y="150021"/>
                  <a:pt x="2423854" y="317825"/>
                  <a:pt x="2424879" y="533400"/>
                </a:cubicBezTo>
                <a:cubicBezTo>
                  <a:pt x="2222230" y="555699"/>
                  <a:pt x="2030821" y="530536"/>
                  <a:pt x="1915654" y="533400"/>
                </a:cubicBezTo>
                <a:cubicBezTo>
                  <a:pt x="1800488" y="536264"/>
                  <a:pt x="1576714" y="486414"/>
                  <a:pt x="1382181" y="533400"/>
                </a:cubicBezTo>
                <a:cubicBezTo>
                  <a:pt x="1187648" y="580386"/>
                  <a:pt x="1057976" y="521739"/>
                  <a:pt x="945703" y="533400"/>
                </a:cubicBezTo>
                <a:cubicBezTo>
                  <a:pt x="833430" y="545061"/>
                  <a:pt x="366065" y="498181"/>
                  <a:pt x="0" y="533400"/>
                </a:cubicBezTo>
                <a:cubicBezTo>
                  <a:pt x="-32258" y="345353"/>
                  <a:pt x="59840" y="208095"/>
                  <a:pt x="0" y="0"/>
                </a:cubicBezTo>
                <a:close/>
              </a:path>
              <a:path w="2424879" h="533400" stroke="0" extrusionOk="0">
                <a:moveTo>
                  <a:pt x="0" y="0"/>
                </a:moveTo>
                <a:cubicBezTo>
                  <a:pt x="164922" y="-20427"/>
                  <a:pt x="405281" y="41845"/>
                  <a:pt x="509225" y="0"/>
                </a:cubicBezTo>
                <a:cubicBezTo>
                  <a:pt x="613169" y="-41845"/>
                  <a:pt x="717523" y="24141"/>
                  <a:pt x="921454" y="0"/>
                </a:cubicBezTo>
                <a:cubicBezTo>
                  <a:pt x="1125385" y="-24141"/>
                  <a:pt x="1271276" y="21971"/>
                  <a:pt x="1382181" y="0"/>
                </a:cubicBezTo>
                <a:cubicBezTo>
                  <a:pt x="1493086" y="-21971"/>
                  <a:pt x="1688862" y="33436"/>
                  <a:pt x="1842908" y="0"/>
                </a:cubicBezTo>
                <a:cubicBezTo>
                  <a:pt x="1996954" y="-33436"/>
                  <a:pt x="2270606" y="54788"/>
                  <a:pt x="2424879" y="0"/>
                </a:cubicBezTo>
                <a:cubicBezTo>
                  <a:pt x="2430335" y="236681"/>
                  <a:pt x="2377825" y="340915"/>
                  <a:pt x="2424879" y="533400"/>
                </a:cubicBezTo>
                <a:cubicBezTo>
                  <a:pt x="2217072" y="577560"/>
                  <a:pt x="2204678" y="525844"/>
                  <a:pt x="1988401" y="533400"/>
                </a:cubicBezTo>
                <a:cubicBezTo>
                  <a:pt x="1772124" y="540956"/>
                  <a:pt x="1701492" y="519587"/>
                  <a:pt x="1479176" y="533400"/>
                </a:cubicBezTo>
                <a:cubicBezTo>
                  <a:pt x="1256860" y="547213"/>
                  <a:pt x="1078811" y="492340"/>
                  <a:pt x="969952" y="533400"/>
                </a:cubicBezTo>
                <a:cubicBezTo>
                  <a:pt x="861093" y="574460"/>
                  <a:pt x="578442" y="525293"/>
                  <a:pt x="460727" y="533400"/>
                </a:cubicBezTo>
                <a:cubicBezTo>
                  <a:pt x="343013" y="541507"/>
                  <a:pt x="145261" y="524615"/>
                  <a:pt x="0" y="533400"/>
                </a:cubicBezTo>
                <a:cubicBezTo>
                  <a:pt x="-49154" y="380288"/>
                  <a:pt x="14796" y="21187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80228307">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Critical Asset Identification</a:t>
            </a:r>
            <a:endParaRPr lang="en-US" sz="1000" dirty="0"/>
          </a:p>
        </p:txBody>
      </p:sp>
      <p:sp>
        <p:nvSpPr>
          <p:cNvPr id="8" name="TextBox 13">
            <a:extLst>
              <a:ext uri="{FF2B5EF4-FFF2-40B4-BE49-F238E27FC236}">
                <a16:creationId xmlns:a16="http://schemas.microsoft.com/office/drawing/2014/main" id="{F2895432-E423-56D2-D808-7A2EFBF795E0}"/>
              </a:ext>
            </a:extLst>
          </p:cNvPr>
          <p:cNvSpPr txBox="1"/>
          <p:nvPr/>
        </p:nvSpPr>
        <p:spPr>
          <a:xfrm>
            <a:off x="451799" y="3055759"/>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000000">
                    <a:alpha val="87843"/>
                  </a:srgbClr>
                </a:solidFill>
                <a:latin typeface="Arial" panose="020B0604020202020204" pitchFamily="34" charset="0"/>
              </a:rPr>
              <a:t>Establish a clear inventory of assets requiring protection, ensuring that security measures are focused on the most valuable components of the system</a:t>
            </a:r>
            <a:endParaRPr lang="en-US" sz="1050" dirty="0"/>
          </a:p>
        </p:txBody>
      </p:sp>
      <p:sp>
        <p:nvSpPr>
          <p:cNvPr id="9" name="Oval 8">
            <a:extLst>
              <a:ext uri="{FF2B5EF4-FFF2-40B4-BE49-F238E27FC236}">
                <a16:creationId xmlns:a16="http://schemas.microsoft.com/office/drawing/2014/main" id="{55DA5CE1-4076-D51C-1848-96D67E9F5B8A}"/>
              </a:ext>
            </a:extLst>
          </p:cNvPr>
          <p:cNvSpPr/>
          <p:nvPr/>
        </p:nvSpPr>
        <p:spPr>
          <a:xfrm>
            <a:off x="1251900" y="1528071"/>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p>
        </p:txBody>
      </p:sp>
      <p:sp>
        <p:nvSpPr>
          <p:cNvPr id="10" name="TextBox 14">
            <a:extLst>
              <a:ext uri="{FF2B5EF4-FFF2-40B4-BE49-F238E27FC236}">
                <a16:creationId xmlns:a16="http://schemas.microsoft.com/office/drawing/2014/main" id="{5114898C-66C1-18A7-CF80-E96E62A40A67}"/>
              </a:ext>
            </a:extLst>
          </p:cNvPr>
          <p:cNvSpPr txBox="1"/>
          <p:nvPr/>
        </p:nvSpPr>
        <p:spPr>
          <a:xfrm>
            <a:off x="3499119" y="3026696"/>
            <a:ext cx="2286000" cy="1491636"/>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Assess the external threat landscape, including potential adversaries and attack vectors, to inform the scope and focus of the threat modeling process</a:t>
            </a:r>
            <a:endParaRPr lang="en-US" dirty="0"/>
          </a:p>
        </p:txBody>
      </p:sp>
      <p:sp>
        <p:nvSpPr>
          <p:cNvPr id="11" name="TextBox 16">
            <a:extLst>
              <a:ext uri="{FF2B5EF4-FFF2-40B4-BE49-F238E27FC236}">
                <a16:creationId xmlns:a16="http://schemas.microsoft.com/office/drawing/2014/main" id="{CAE2C028-A4FA-54D1-72C2-6796988717B8}"/>
              </a:ext>
            </a:extLst>
          </p:cNvPr>
          <p:cNvSpPr txBox="1"/>
          <p:nvPr/>
        </p:nvSpPr>
        <p:spPr>
          <a:xfrm>
            <a:off x="3430539" y="2385321"/>
            <a:ext cx="2423160" cy="533400"/>
          </a:xfrm>
          <a:custGeom>
            <a:avLst/>
            <a:gdLst>
              <a:gd name="connsiteX0" fmla="*/ 0 w 2423160"/>
              <a:gd name="connsiteY0" fmla="*/ 0 h 533400"/>
              <a:gd name="connsiteX1" fmla="*/ 508864 w 2423160"/>
              <a:gd name="connsiteY1" fmla="*/ 0 h 533400"/>
              <a:gd name="connsiteX2" fmla="*/ 969264 w 2423160"/>
              <a:gd name="connsiteY2" fmla="*/ 0 h 533400"/>
              <a:gd name="connsiteX3" fmla="*/ 1381201 w 2423160"/>
              <a:gd name="connsiteY3" fmla="*/ 0 h 533400"/>
              <a:gd name="connsiteX4" fmla="*/ 1865833 w 2423160"/>
              <a:gd name="connsiteY4" fmla="*/ 0 h 533400"/>
              <a:gd name="connsiteX5" fmla="*/ 2423160 w 2423160"/>
              <a:gd name="connsiteY5" fmla="*/ 0 h 533400"/>
              <a:gd name="connsiteX6" fmla="*/ 2423160 w 2423160"/>
              <a:gd name="connsiteY6" fmla="*/ 533400 h 533400"/>
              <a:gd name="connsiteX7" fmla="*/ 2011223 w 2423160"/>
              <a:gd name="connsiteY7" fmla="*/ 533400 h 533400"/>
              <a:gd name="connsiteX8" fmla="*/ 1502359 w 2423160"/>
              <a:gd name="connsiteY8" fmla="*/ 533400 h 533400"/>
              <a:gd name="connsiteX9" fmla="*/ 969264 w 2423160"/>
              <a:gd name="connsiteY9" fmla="*/ 533400 h 533400"/>
              <a:gd name="connsiteX10" fmla="*/ 460400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240867" y="-24030"/>
                  <a:pt x="289453" y="56380"/>
                  <a:pt x="508864" y="0"/>
                </a:cubicBezTo>
                <a:cubicBezTo>
                  <a:pt x="728275" y="-56380"/>
                  <a:pt x="837504" y="31238"/>
                  <a:pt x="969264" y="0"/>
                </a:cubicBezTo>
                <a:cubicBezTo>
                  <a:pt x="1101024" y="-31238"/>
                  <a:pt x="1224321" y="2473"/>
                  <a:pt x="1381201" y="0"/>
                </a:cubicBezTo>
                <a:cubicBezTo>
                  <a:pt x="1538081" y="-2473"/>
                  <a:pt x="1643424" y="35102"/>
                  <a:pt x="1865833" y="0"/>
                </a:cubicBezTo>
                <a:cubicBezTo>
                  <a:pt x="2088242" y="-35102"/>
                  <a:pt x="2280913" y="28388"/>
                  <a:pt x="2423160" y="0"/>
                </a:cubicBezTo>
                <a:cubicBezTo>
                  <a:pt x="2468692" y="259842"/>
                  <a:pt x="2390406" y="319463"/>
                  <a:pt x="2423160" y="533400"/>
                </a:cubicBezTo>
                <a:cubicBezTo>
                  <a:pt x="2324132" y="556709"/>
                  <a:pt x="2176802" y="499058"/>
                  <a:pt x="2011223" y="533400"/>
                </a:cubicBezTo>
                <a:cubicBezTo>
                  <a:pt x="1845644" y="567742"/>
                  <a:pt x="1720069" y="530922"/>
                  <a:pt x="1502359" y="533400"/>
                </a:cubicBezTo>
                <a:cubicBezTo>
                  <a:pt x="1284649" y="535878"/>
                  <a:pt x="1165972" y="498676"/>
                  <a:pt x="969264" y="533400"/>
                </a:cubicBezTo>
                <a:cubicBezTo>
                  <a:pt x="772556" y="568124"/>
                  <a:pt x="613356" y="516794"/>
                  <a:pt x="460400" y="533400"/>
                </a:cubicBezTo>
                <a:cubicBezTo>
                  <a:pt x="307444" y="550006"/>
                  <a:pt x="102202" y="532878"/>
                  <a:pt x="0" y="533400"/>
                </a:cubicBezTo>
                <a:cubicBezTo>
                  <a:pt x="-30668" y="417153"/>
                  <a:pt x="28838" y="166040"/>
                  <a:pt x="0" y="0"/>
                </a:cubicBezTo>
                <a:close/>
              </a:path>
              <a:path w="2423160" h="533400" stroke="0" extrusionOk="0">
                <a:moveTo>
                  <a:pt x="0" y="0"/>
                </a:moveTo>
                <a:cubicBezTo>
                  <a:pt x="157040" y="-11335"/>
                  <a:pt x="275991" y="43927"/>
                  <a:pt x="411937" y="0"/>
                </a:cubicBezTo>
                <a:cubicBezTo>
                  <a:pt x="547883" y="-43927"/>
                  <a:pt x="655180" y="26018"/>
                  <a:pt x="823874" y="0"/>
                </a:cubicBezTo>
                <a:cubicBezTo>
                  <a:pt x="992568" y="-26018"/>
                  <a:pt x="1075563" y="50437"/>
                  <a:pt x="1284275" y="0"/>
                </a:cubicBezTo>
                <a:cubicBezTo>
                  <a:pt x="1492987" y="-50437"/>
                  <a:pt x="1588046" y="34407"/>
                  <a:pt x="1720444" y="0"/>
                </a:cubicBezTo>
                <a:cubicBezTo>
                  <a:pt x="1852842" y="-34407"/>
                  <a:pt x="2257985" y="18660"/>
                  <a:pt x="2423160" y="0"/>
                </a:cubicBezTo>
                <a:cubicBezTo>
                  <a:pt x="2462061" y="220074"/>
                  <a:pt x="2377447" y="346076"/>
                  <a:pt x="2423160" y="533400"/>
                </a:cubicBezTo>
                <a:cubicBezTo>
                  <a:pt x="2209249" y="572393"/>
                  <a:pt x="2140521" y="523562"/>
                  <a:pt x="1938528" y="533400"/>
                </a:cubicBezTo>
                <a:cubicBezTo>
                  <a:pt x="1736535" y="543238"/>
                  <a:pt x="1551646" y="523760"/>
                  <a:pt x="1429664" y="533400"/>
                </a:cubicBezTo>
                <a:cubicBezTo>
                  <a:pt x="1307682" y="543040"/>
                  <a:pt x="1085939" y="481748"/>
                  <a:pt x="993496" y="533400"/>
                </a:cubicBezTo>
                <a:cubicBezTo>
                  <a:pt x="901053" y="585052"/>
                  <a:pt x="749686" y="529069"/>
                  <a:pt x="508864" y="533400"/>
                </a:cubicBezTo>
                <a:cubicBezTo>
                  <a:pt x="268042" y="537731"/>
                  <a:pt x="143482" y="518968"/>
                  <a:pt x="0" y="533400"/>
                </a:cubicBezTo>
                <a:cubicBezTo>
                  <a:pt x="-1292" y="319757"/>
                  <a:pt x="50054" y="221144"/>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828653031">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Threat Environment Analysis</a:t>
            </a:r>
            <a:endParaRPr lang="en-US" dirty="0"/>
          </a:p>
        </p:txBody>
      </p:sp>
      <p:sp>
        <p:nvSpPr>
          <p:cNvPr id="12" name="Oval 11">
            <a:extLst>
              <a:ext uri="{FF2B5EF4-FFF2-40B4-BE49-F238E27FC236}">
                <a16:creationId xmlns:a16="http://schemas.microsoft.com/office/drawing/2014/main" id="{AE38D55D-219E-9831-C448-0118A6441C6B}"/>
              </a:ext>
            </a:extLst>
          </p:cNvPr>
          <p:cNvSpPr/>
          <p:nvPr/>
        </p:nvSpPr>
        <p:spPr>
          <a:xfrm>
            <a:off x="4299219" y="1532142"/>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p>
        </p:txBody>
      </p:sp>
      <p:sp>
        <p:nvSpPr>
          <p:cNvPr id="13" name="TextBox 15">
            <a:extLst>
              <a:ext uri="{FF2B5EF4-FFF2-40B4-BE49-F238E27FC236}">
                <a16:creationId xmlns:a16="http://schemas.microsoft.com/office/drawing/2014/main" id="{7CE9EA7F-9A3C-934F-28B9-2B801C3E28F9}"/>
              </a:ext>
            </a:extLst>
          </p:cNvPr>
          <p:cNvSpPr txBox="1"/>
          <p:nvPr/>
        </p:nvSpPr>
        <p:spPr>
          <a:xfrm>
            <a:off x="6529235" y="3072351"/>
            <a:ext cx="2286000" cy="1422400"/>
          </a:xfrm>
          <a:prstGeom prst="rect">
            <a:avLst/>
          </a:prstGeom>
          <a:solidFill>
            <a:srgbClr val="000000">
              <a:alpha val="0"/>
            </a:srgbClr>
          </a:solidFill>
        </p:spPr>
        <p:txBody>
          <a:bodyPr lIns="0" tIns="0" rIns="0" bIns="0" rtlCol="0" anchor="ctr"/>
          <a:lstStyle/>
          <a:p>
            <a:pPr indent="0" algn="ctr">
              <a:lnSpc>
                <a:spcPct val="112500"/>
              </a:lnSpc>
              <a:defRPr/>
            </a:pPr>
            <a:r>
              <a:rPr lang="en-US" b="0" dirty="0">
                <a:solidFill>
                  <a:srgbClr val="1F2329"/>
                </a:solidFill>
                <a:latin typeface="Arial" panose="020B0604020202020204" pitchFamily="34" charset="0"/>
              </a:rPr>
              <a:t>Clearly define user roles and their permissions to identify potential security vulnerabilities related to unauthorized access and privilege escalation</a:t>
            </a:r>
            <a:endParaRPr lang="en-US" dirty="0"/>
          </a:p>
        </p:txBody>
      </p:sp>
      <p:sp>
        <p:nvSpPr>
          <p:cNvPr id="14" name="TextBox 17">
            <a:extLst>
              <a:ext uri="{FF2B5EF4-FFF2-40B4-BE49-F238E27FC236}">
                <a16:creationId xmlns:a16="http://schemas.microsoft.com/office/drawing/2014/main" id="{CE86AE59-0079-9BFB-ED8A-874307258167}"/>
              </a:ext>
            </a:extLst>
          </p:cNvPr>
          <p:cNvSpPr txBox="1"/>
          <p:nvPr/>
        </p:nvSpPr>
        <p:spPr>
          <a:xfrm>
            <a:off x="6476999" y="2354869"/>
            <a:ext cx="2423160" cy="533400"/>
          </a:xfrm>
          <a:custGeom>
            <a:avLst/>
            <a:gdLst>
              <a:gd name="connsiteX0" fmla="*/ 0 w 2423160"/>
              <a:gd name="connsiteY0" fmla="*/ 0 h 533400"/>
              <a:gd name="connsiteX1" fmla="*/ 533095 w 2423160"/>
              <a:gd name="connsiteY1" fmla="*/ 0 h 533400"/>
              <a:gd name="connsiteX2" fmla="*/ 945032 w 2423160"/>
              <a:gd name="connsiteY2" fmla="*/ 0 h 533400"/>
              <a:gd name="connsiteX3" fmla="*/ 1405433 w 2423160"/>
              <a:gd name="connsiteY3" fmla="*/ 0 h 533400"/>
              <a:gd name="connsiteX4" fmla="*/ 1938528 w 2423160"/>
              <a:gd name="connsiteY4" fmla="*/ 0 h 533400"/>
              <a:gd name="connsiteX5" fmla="*/ 2423160 w 2423160"/>
              <a:gd name="connsiteY5" fmla="*/ 0 h 533400"/>
              <a:gd name="connsiteX6" fmla="*/ 2423160 w 2423160"/>
              <a:gd name="connsiteY6" fmla="*/ 533400 h 533400"/>
              <a:gd name="connsiteX7" fmla="*/ 1938528 w 2423160"/>
              <a:gd name="connsiteY7" fmla="*/ 533400 h 533400"/>
              <a:gd name="connsiteX8" fmla="*/ 1526591 w 2423160"/>
              <a:gd name="connsiteY8" fmla="*/ 533400 h 533400"/>
              <a:gd name="connsiteX9" fmla="*/ 1066190 w 2423160"/>
              <a:gd name="connsiteY9" fmla="*/ 533400 h 533400"/>
              <a:gd name="connsiteX10" fmla="*/ 533095 w 2423160"/>
              <a:gd name="connsiteY10" fmla="*/ 533400 h 533400"/>
              <a:gd name="connsiteX11" fmla="*/ 0 w 2423160"/>
              <a:gd name="connsiteY11" fmla="*/ 533400 h 533400"/>
              <a:gd name="connsiteX12" fmla="*/ 0 w 2423160"/>
              <a:gd name="connsiteY1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3160" h="533400" fill="none" extrusionOk="0">
                <a:moveTo>
                  <a:pt x="0" y="0"/>
                </a:moveTo>
                <a:cubicBezTo>
                  <a:pt x="107448" y="-11399"/>
                  <a:pt x="274693" y="6280"/>
                  <a:pt x="533095" y="0"/>
                </a:cubicBezTo>
                <a:cubicBezTo>
                  <a:pt x="791497" y="-6280"/>
                  <a:pt x="784657" y="1008"/>
                  <a:pt x="945032" y="0"/>
                </a:cubicBezTo>
                <a:cubicBezTo>
                  <a:pt x="1105407" y="-1008"/>
                  <a:pt x="1215235" y="36481"/>
                  <a:pt x="1405433" y="0"/>
                </a:cubicBezTo>
                <a:cubicBezTo>
                  <a:pt x="1595631" y="-36481"/>
                  <a:pt x="1748627" y="40237"/>
                  <a:pt x="1938528" y="0"/>
                </a:cubicBezTo>
                <a:cubicBezTo>
                  <a:pt x="2128430" y="-40237"/>
                  <a:pt x="2231694" y="53840"/>
                  <a:pt x="2423160" y="0"/>
                </a:cubicBezTo>
                <a:cubicBezTo>
                  <a:pt x="2482215" y="220954"/>
                  <a:pt x="2361656" y="276615"/>
                  <a:pt x="2423160" y="533400"/>
                </a:cubicBezTo>
                <a:cubicBezTo>
                  <a:pt x="2322460" y="578570"/>
                  <a:pt x="2113741" y="532515"/>
                  <a:pt x="1938528" y="533400"/>
                </a:cubicBezTo>
                <a:cubicBezTo>
                  <a:pt x="1763315" y="534285"/>
                  <a:pt x="1728178" y="486959"/>
                  <a:pt x="1526591" y="533400"/>
                </a:cubicBezTo>
                <a:cubicBezTo>
                  <a:pt x="1325004" y="579841"/>
                  <a:pt x="1249901" y="522474"/>
                  <a:pt x="1066190" y="533400"/>
                </a:cubicBezTo>
                <a:cubicBezTo>
                  <a:pt x="882479" y="544326"/>
                  <a:pt x="741607" y="498006"/>
                  <a:pt x="533095" y="533400"/>
                </a:cubicBezTo>
                <a:cubicBezTo>
                  <a:pt x="324583" y="568794"/>
                  <a:pt x="203564" y="523261"/>
                  <a:pt x="0" y="533400"/>
                </a:cubicBezTo>
                <a:cubicBezTo>
                  <a:pt x="-46618" y="425223"/>
                  <a:pt x="541" y="226979"/>
                  <a:pt x="0" y="0"/>
                </a:cubicBezTo>
                <a:close/>
              </a:path>
              <a:path w="2423160" h="533400" stroke="0" extrusionOk="0">
                <a:moveTo>
                  <a:pt x="0" y="0"/>
                </a:moveTo>
                <a:cubicBezTo>
                  <a:pt x="235993" y="-52494"/>
                  <a:pt x="280182" y="40389"/>
                  <a:pt x="484632" y="0"/>
                </a:cubicBezTo>
                <a:cubicBezTo>
                  <a:pt x="689082" y="-40389"/>
                  <a:pt x="792510" y="39574"/>
                  <a:pt x="896569" y="0"/>
                </a:cubicBezTo>
                <a:cubicBezTo>
                  <a:pt x="1000628" y="-39574"/>
                  <a:pt x="1134436" y="12901"/>
                  <a:pt x="1332738" y="0"/>
                </a:cubicBezTo>
                <a:cubicBezTo>
                  <a:pt x="1531040" y="-12901"/>
                  <a:pt x="1690386" y="20593"/>
                  <a:pt x="1793138" y="0"/>
                </a:cubicBezTo>
                <a:cubicBezTo>
                  <a:pt x="1895890" y="-20593"/>
                  <a:pt x="2283373" y="26271"/>
                  <a:pt x="2423160" y="0"/>
                </a:cubicBezTo>
                <a:cubicBezTo>
                  <a:pt x="2457084" y="209082"/>
                  <a:pt x="2375465" y="395569"/>
                  <a:pt x="2423160" y="533400"/>
                </a:cubicBezTo>
                <a:cubicBezTo>
                  <a:pt x="2211964" y="588152"/>
                  <a:pt x="2148714" y="505735"/>
                  <a:pt x="1890065" y="533400"/>
                </a:cubicBezTo>
                <a:cubicBezTo>
                  <a:pt x="1631417" y="561065"/>
                  <a:pt x="1646742" y="495253"/>
                  <a:pt x="1478128" y="533400"/>
                </a:cubicBezTo>
                <a:cubicBezTo>
                  <a:pt x="1309514" y="571547"/>
                  <a:pt x="1121890" y="478415"/>
                  <a:pt x="945032" y="533400"/>
                </a:cubicBezTo>
                <a:cubicBezTo>
                  <a:pt x="768174" y="588385"/>
                  <a:pt x="633813" y="516229"/>
                  <a:pt x="508864" y="533400"/>
                </a:cubicBezTo>
                <a:cubicBezTo>
                  <a:pt x="383915" y="550571"/>
                  <a:pt x="115541" y="500787"/>
                  <a:pt x="0" y="533400"/>
                </a:cubicBezTo>
                <a:cubicBezTo>
                  <a:pt x="-11501" y="296566"/>
                  <a:pt x="20106" y="239887"/>
                  <a:pt x="0" y="0"/>
                </a:cubicBezTo>
                <a:close/>
              </a:path>
            </a:pathLst>
          </a:custGeom>
          <a:solidFill>
            <a:srgbClr val="000000">
              <a:alpha val="0"/>
            </a:srgbClr>
          </a:solidFill>
          <a:ln w="38100">
            <a:solidFill>
              <a:schemeClr val="accent1"/>
            </a:solidFill>
            <a:extLst>
              <a:ext uri="{C807C97D-BFC1-408E-A445-0C87EB9F89A2}">
                <ask:lineSketchStyleProps xmlns:ask="http://schemas.microsoft.com/office/drawing/2018/sketchyshapes" sd="2216145768">
                  <a:prstGeom prst="rect">
                    <a:avLst/>
                  </a:prstGeom>
                  <ask:type>
                    <ask:lineSketchScribble/>
                  </ask:type>
                </ask:lineSketchStyleProps>
              </a:ext>
            </a:extLst>
          </a:ln>
        </p:spPr>
        <p:txBody>
          <a:bodyPr lIns="0" tIns="0" rIns="0" bIns="0" rtlCol="0" anchor="ctr"/>
          <a:lstStyle/>
          <a:p>
            <a:pPr indent="0" algn="ctr">
              <a:lnSpc>
                <a:spcPct val="111111"/>
              </a:lnSpc>
              <a:defRPr/>
            </a:pPr>
            <a:r>
              <a:rPr lang="en-US" b="1" dirty="0">
                <a:solidFill>
                  <a:srgbClr val="000000">
                    <a:alpha val="87843"/>
                  </a:srgbClr>
                </a:solidFill>
                <a:latin typeface="Arial" panose="020B0604020202020204" pitchFamily="34" charset="0"/>
              </a:rPr>
              <a:t>User Role Specification</a:t>
            </a:r>
            <a:endParaRPr lang="en-US" dirty="0"/>
          </a:p>
        </p:txBody>
      </p:sp>
      <p:sp>
        <p:nvSpPr>
          <p:cNvPr id="15" name="Oval 14">
            <a:extLst>
              <a:ext uri="{FF2B5EF4-FFF2-40B4-BE49-F238E27FC236}">
                <a16:creationId xmlns:a16="http://schemas.microsoft.com/office/drawing/2014/main" id="{E7F6DDE2-ECAE-289D-B902-9E16065E8A79}"/>
              </a:ext>
            </a:extLst>
          </p:cNvPr>
          <p:cNvSpPr/>
          <p:nvPr/>
        </p:nvSpPr>
        <p:spPr>
          <a:xfrm>
            <a:off x="7277099" y="1529684"/>
            <a:ext cx="685800" cy="685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p>
        </p:txBody>
      </p:sp>
    </p:spTree>
    <p:extLst>
      <p:ext uri="{BB962C8B-B14F-4D97-AF65-F5344CB8AC3E}">
        <p14:creationId xmlns:p14="http://schemas.microsoft.com/office/powerpoint/2010/main" val="9636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How We’re Going to Work Together</a:t>
            </a:r>
            <a:endParaRPr dirty="0">
              <a:solidFill>
                <a:schemeClr val="dk1"/>
              </a:solidFill>
            </a:endParaRPr>
          </a:p>
        </p:txBody>
      </p:sp>
      <p:sp>
        <p:nvSpPr>
          <p:cNvPr id="351" name="Google Shape;351;p1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Slides and words to highlight key concepts</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Demos to bring those concepts “to life”</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Discussion groups and lab work (which will take place in sandboxes provided via AWS </a:t>
            </a:r>
            <a:r>
              <a:rPr lang="en-US" sz="1500" b="0" i="0" u="none" strike="noStrike" cap="none" dirty="0" err="1">
                <a:solidFill>
                  <a:srgbClr val="404040"/>
                </a:solidFill>
                <a:latin typeface="Arial"/>
                <a:ea typeface="Arial"/>
                <a:cs typeface="Arial"/>
                <a:sym typeface="Arial"/>
              </a:rPr>
              <a:t>WorkSpaces</a:t>
            </a:r>
            <a:r>
              <a:rPr lang="en-US" sz="1500" b="0" i="0" u="none" strike="noStrike" cap="none" dirty="0">
                <a:solidFill>
                  <a:srgbClr val="404040"/>
                </a:solidFill>
                <a:latin typeface="Arial"/>
                <a:ea typeface="Arial"/>
                <a:cs typeface="Arial"/>
                <a:sym typeface="Arial"/>
              </a:rPr>
              <a:t>) for hands-on reinforcement</a:t>
            </a:r>
            <a:endParaRPr sz="1500" b="0" i="0" u="none" strike="noStrike" cap="none" dirty="0">
              <a:solidFill>
                <a:srgbClr val="404040"/>
              </a:solidFill>
              <a:latin typeface="Arial"/>
              <a:ea typeface="Arial"/>
              <a:cs typeface="Arial"/>
              <a:sym typeface="Arial"/>
            </a:endParaRPr>
          </a:p>
          <a:p>
            <a:pPr marL="457200" marR="0" lvl="0" indent="-323850" algn="l" rtl="0">
              <a:lnSpc>
                <a:spcPct val="150000"/>
              </a:lnSpc>
              <a:spcBef>
                <a:spcPts val="1000"/>
              </a:spcBef>
              <a:spcAft>
                <a:spcPts val="100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NOTE: I welcome being interrupted – if you need more info, or clarification, or anything else, just break in and ask. I am here to help you.</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1741366F-0719-D9EE-1717-926CA7F71020}"/>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7CD5-FAE3-4E55-450B-2D2B7DE90113}"/>
              </a:ext>
            </a:extLst>
          </p:cNvPr>
          <p:cNvSpPr>
            <a:spLocks noGrp="1"/>
          </p:cNvSpPr>
          <p:nvPr>
            <p:ph type="title"/>
          </p:nvPr>
        </p:nvSpPr>
        <p:spPr/>
        <p:txBody>
          <a:bodyPr/>
          <a:lstStyle/>
          <a:p>
            <a:r>
              <a:rPr lang="en-US" dirty="0"/>
              <a:t>Creating a System Architecture Diagram</a:t>
            </a:r>
          </a:p>
        </p:txBody>
      </p:sp>
      <p:sp>
        <p:nvSpPr>
          <p:cNvPr id="4" name="Slide Number Placeholder 3">
            <a:extLst>
              <a:ext uri="{FF2B5EF4-FFF2-40B4-BE49-F238E27FC236}">
                <a16:creationId xmlns:a16="http://schemas.microsoft.com/office/drawing/2014/main" id="{F6641F3C-C8F6-3343-F841-074532A1AECC}"/>
              </a:ext>
            </a:extLst>
          </p:cNvPr>
          <p:cNvSpPr>
            <a:spLocks noGrp="1"/>
          </p:cNvSpPr>
          <p:nvPr>
            <p:ph type="sldNum" idx="12"/>
          </p:nvPr>
        </p:nvSpPr>
        <p:spPr>
          <a:xfrm>
            <a:off x="7819768" y="4319739"/>
            <a:ext cx="548700" cy="393600"/>
          </a:xfrm>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7" name="Picture 5">
            <a:extLst>
              <a:ext uri="{FF2B5EF4-FFF2-40B4-BE49-F238E27FC236}">
                <a16:creationId xmlns:a16="http://schemas.microsoft.com/office/drawing/2014/main" id="{2A93482E-1C39-CF7F-5A89-3F833545B907}"/>
              </a:ext>
            </a:extLst>
          </p:cNvPr>
          <p:cNvPicPr>
            <a:picLocks noChangeAspect="1"/>
          </p:cNvPicPr>
          <p:nvPr/>
        </p:nvPicPr>
        <p:blipFill>
          <a:blip r:embed="rId2"/>
          <a:srcRect l="18000" r="18000"/>
          <a:stretch>
            <a:fillRect/>
          </a:stretch>
        </p:blipFill>
        <p:spPr>
          <a:xfrm rot="5400000">
            <a:off x="536686" y="1032359"/>
            <a:ext cx="3960668" cy="4083727"/>
          </a:xfrm>
          <a:prstGeom prst="rect">
            <a:avLst/>
          </a:prstGeom>
        </p:spPr>
      </p:pic>
      <p:pic>
        <p:nvPicPr>
          <p:cNvPr id="8" name="Picture 7">
            <a:extLst>
              <a:ext uri="{FF2B5EF4-FFF2-40B4-BE49-F238E27FC236}">
                <a16:creationId xmlns:a16="http://schemas.microsoft.com/office/drawing/2014/main" id="{F6F26591-F75C-2FC1-F9B8-D17105A0BAE0}"/>
              </a:ext>
            </a:extLst>
          </p:cNvPr>
          <p:cNvPicPr>
            <a:picLocks noChangeAspect="1"/>
          </p:cNvPicPr>
          <p:nvPr/>
        </p:nvPicPr>
        <p:blipFill>
          <a:blip r:embed="rId3"/>
          <a:srcRect t="13000" b="13000"/>
          <a:stretch>
            <a:fillRect/>
          </a:stretch>
        </p:blipFill>
        <p:spPr>
          <a:xfrm>
            <a:off x="1192706" y="2401989"/>
            <a:ext cx="3416300" cy="38100"/>
          </a:xfrm>
          <a:prstGeom prst="rect">
            <a:avLst/>
          </a:prstGeom>
        </p:spPr>
      </p:pic>
      <p:pic>
        <p:nvPicPr>
          <p:cNvPr id="9" name="Picture 9">
            <a:extLst>
              <a:ext uri="{FF2B5EF4-FFF2-40B4-BE49-F238E27FC236}">
                <a16:creationId xmlns:a16="http://schemas.microsoft.com/office/drawing/2014/main" id="{9477E89B-1B12-14B4-7CF1-9F8659FC02F9}"/>
              </a:ext>
            </a:extLst>
          </p:cNvPr>
          <p:cNvPicPr>
            <a:picLocks noChangeAspect="1"/>
          </p:cNvPicPr>
          <p:nvPr/>
        </p:nvPicPr>
        <p:blipFill>
          <a:blip r:embed="rId4"/>
          <a:srcRect t="34000" b="34000"/>
          <a:stretch>
            <a:fillRect/>
          </a:stretch>
        </p:blipFill>
        <p:spPr>
          <a:xfrm>
            <a:off x="722806" y="1716189"/>
            <a:ext cx="4013200" cy="50800"/>
          </a:xfrm>
          <a:prstGeom prst="rect">
            <a:avLst/>
          </a:prstGeom>
        </p:spPr>
      </p:pic>
      <p:sp>
        <p:nvSpPr>
          <p:cNvPr id="10" name="TextBox 10">
            <a:extLst>
              <a:ext uri="{FF2B5EF4-FFF2-40B4-BE49-F238E27FC236}">
                <a16:creationId xmlns:a16="http://schemas.microsoft.com/office/drawing/2014/main" id="{2809A713-CA36-A4BD-DC05-25614B3944EE}"/>
              </a:ext>
            </a:extLst>
          </p:cNvPr>
          <p:cNvSpPr txBox="1"/>
          <p:nvPr/>
        </p:nvSpPr>
        <p:spPr>
          <a:xfrm>
            <a:off x="722806" y="204889"/>
            <a:ext cx="13970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01</a:t>
            </a:r>
            <a:endParaRPr lang="en-US" sz="1050" dirty="0"/>
          </a:p>
        </p:txBody>
      </p:sp>
      <p:sp>
        <p:nvSpPr>
          <p:cNvPr id="11" name="TextBox 12">
            <a:extLst>
              <a:ext uri="{FF2B5EF4-FFF2-40B4-BE49-F238E27FC236}">
                <a16:creationId xmlns:a16="http://schemas.microsoft.com/office/drawing/2014/main" id="{8F7084BF-8914-6976-C254-39FE332ACF48}"/>
              </a:ext>
            </a:extLst>
          </p:cNvPr>
          <p:cNvSpPr txBox="1"/>
          <p:nvPr/>
        </p:nvSpPr>
        <p:spPr>
          <a:xfrm>
            <a:off x="1192706" y="2478188"/>
            <a:ext cx="3048000" cy="2469945"/>
          </a:xfrm>
          <a:prstGeom prst="rect">
            <a:avLst/>
          </a:prstGeom>
          <a:solidFill>
            <a:srgbClr val="000000">
              <a:alpha val="0"/>
            </a:srgbClr>
          </a:solidFill>
        </p:spPr>
        <p:txBody>
          <a:bodyPr lIns="0" tIns="0" rIns="0" bIns="0" rtlCol="0" anchor="ctr"/>
          <a:lstStyle/>
          <a:p>
            <a:pPr indent="0" algn="l">
              <a:lnSpc>
                <a:spcPct val="171428"/>
              </a:lnSpc>
              <a:defRPr/>
            </a:pPr>
            <a:r>
              <a:rPr lang="en-US" sz="1400" b="0" dirty="0">
                <a:solidFill>
                  <a:srgbClr val="000000"/>
                </a:solidFill>
                <a:latin typeface="Arial" panose="020B0604020202020204" pitchFamily="34" charset="0"/>
              </a:rPr>
              <a:t>A System Architecture Diagram provides a clear visual representation of system components and their interactions, enhancing stakeholder comprehension and facilitating effective communication across diverse teams</a:t>
            </a:r>
            <a:endParaRPr lang="en-US" sz="1100" dirty="0"/>
          </a:p>
        </p:txBody>
      </p:sp>
      <p:sp>
        <p:nvSpPr>
          <p:cNvPr id="12" name="TextBox 14">
            <a:extLst>
              <a:ext uri="{FF2B5EF4-FFF2-40B4-BE49-F238E27FC236}">
                <a16:creationId xmlns:a16="http://schemas.microsoft.com/office/drawing/2014/main" id="{2F57AD97-E6B5-E2B1-C77B-4334CCB9989D}"/>
              </a:ext>
            </a:extLst>
          </p:cNvPr>
          <p:cNvSpPr txBox="1"/>
          <p:nvPr/>
        </p:nvSpPr>
        <p:spPr>
          <a:xfrm>
            <a:off x="1091106" y="1868589"/>
            <a:ext cx="33020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Visual Representation Benefits</a:t>
            </a:r>
            <a:endParaRPr lang="en-US" sz="1100" dirty="0"/>
          </a:p>
        </p:txBody>
      </p:sp>
      <p:pic>
        <p:nvPicPr>
          <p:cNvPr id="13" name="Picture 6">
            <a:extLst>
              <a:ext uri="{FF2B5EF4-FFF2-40B4-BE49-F238E27FC236}">
                <a16:creationId xmlns:a16="http://schemas.microsoft.com/office/drawing/2014/main" id="{83D4E2D4-9C7C-EF9A-0D23-D6BDA528C17C}"/>
              </a:ext>
            </a:extLst>
          </p:cNvPr>
          <p:cNvPicPr>
            <a:picLocks/>
          </p:cNvPicPr>
          <p:nvPr/>
        </p:nvPicPr>
        <p:blipFill>
          <a:blip r:embed="rId5"/>
          <a:srcRect l="18000" r="18000"/>
          <a:stretch>
            <a:fillRect/>
          </a:stretch>
        </p:blipFill>
        <p:spPr>
          <a:xfrm rot="-5400000">
            <a:off x="4615108" y="1031197"/>
            <a:ext cx="3959352" cy="4087368"/>
          </a:xfrm>
          <a:prstGeom prst="rect">
            <a:avLst/>
          </a:prstGeom>
        </p:spPr>
      </p:pic>
      <p:pic>
        <p:nvPicPr>
          <p:cNvPr id="14" name="Picture 8">
            <a:extLst>
              <a:ext uri="{FF2B5EF4-FFF2-40B4-BE49-F238E27FC236}">
                <a16:creationId xmlns:a16="http://schemas.microsoft.com/office/drawing/2014/main" id="{55232B91-FFD3-B5AA-20E5-D79B2BBBF935}"/>
              </a:ext>
            </a:extLst>
          </p:cNvPr>
          <p:cNvPicPr>
            <a:picLocks noChangeAspect="1"/>
          </p:cNvPicPr>
          <p:nvPr/>
        </p:nvPicPr>
        <p:blipFill>
          <a:blip r:embed="rId3"/>
          <a:srcRect t="13000" b="13000"/>
          <a:stretch>
            <a:fillRect/>
          </a:stretch>
        </p:blipFill>
        <p:spPr>
          <a:xfrm>
            <a:off x="5041484" y="2427388"/>
            <a:ext cx="3416300" cy="38100"/>
          </a:xfrm>
          <a:prstGeom prst="rect">
            <a:avLst/>
          </a:prstGeom>
        </p:spPr>
      </p:pic>
      <p:sp>
        <p:nvSpPr>
          <p:cNvPr id="15" name="TextBox 11">
            <a:extLst>
              <a:ext uri="{FF2B5EF4-FFF2-40B4-BE49-F238E27FC236}">
                <a16:creationId xmlns:a16="http://schemas.microsoft.com/office/drawing/2014/main" id="{EB8E0BB4-79EE-89C7-62D7-D78EDB09512F}"/>
              </a:ext>
            </a:extLst>
          </p:cNvPr>
          <p:cNvSpPr txBox="1"/>
          <p:nvPr/>
        </p:nvSpPr>
        <p:spPr>
          <a:xfrm>
            <a:off x="4635084" y="204888"/>
            <a:ext cx="1371600" cy="1511300"/>
          </a:xfrm>
          <a:prstGeom prst="rect">
            <a:avLst/>
          </a:prstGeom>
          <a:solidFill>
            <a:srgbClr val="000000">
              <a:alpha val="0"/>
            </a:srgbClr>
          </a:solidFill>
        </p:spPr>
        <p:txBody>
          <a:bodyPr lIns="0" tIns="0" rIns="0" bIns="0" rtlCol="0" anchor="ctr"/>
          <a:lstStyle/>
          <a:p>
            <a:pPr indent="0" algn="ctr">
              <a:lnSpc>
                <a:spcPct val="356250"/>
              </a:lnSpc>
              <a:defRPr/>
            </a:pPr>
            <a:r>
              <a:rPr lang="en-US" sz="2800" b="0" dirty="0">
                <a:solidFill>
                  <a:srgbClr val="402B2B"/>
                </a:solidFill>
                <a:latin typeface="Arial" panose="020B0604020202020204" pitchFamily="34" charset="0"/>
              </a:rPr>
              <a:t>02</a:t>
            </a:r>
            <a:endParaRPr lang="en-US" sz="2800" dirty="0"/>
          </a:p>
        </p:txBody>
      </p:sp>
      <p:sp>
        <p:nvSpPr>
          <p:cNvPr id="16" name="TextBox 13">
            <a:extLst>
              <a:ext uri="{FF2B5EF4-FFF2-40B4-BE49-F238E27FC236}">
                <a16:creationId xmlns:a16="http://schemas.microsoft.com/office/drawing/2014/main" id="{8BFA7DDB-AAF6-4296-FBFA-2B0410D39AC2}"/>
              </a:ext>
            </a:extLst>
          </p:cNvPr>
          <p:cNvSpPr txBox="1"/>
          <p:nvPr/>
        </p:nvSpPr>
        <p:spPr>
          <a:xfrm>
            <a:off x="5187534" y="2571750"/>
            <a:ext cx="3124200" cy="2095126"/>
          </a:xfrm>
          <a:prstGeom prst="rect">
            <a:avLst/>
          </a:prstGeom>
          <a:solidFill>
            <a:srgbClr val="000000">
              <a:alpha val="0"/>
            </a:srgbClr>
          </a:solidFill>
        </p:spPr>
        <p:txBody>
          <a:bodyPr lIns="0" tIns="0" rIns="0" bIns="0" rtlCol="0" anchor="ctr"/>
          <a:lstStyle/>
          <a:p>
            <a:pPr indent="0" algn="l">
              <a:lnSpc>
                <a:spcPct val="171428"/>
              </a:lnSpc>
              <a:defRPr/>
            </a:pPr>
            <a:r>
              <a:rPr lang="en-US" b="0" dirty="0">
                <a:solidFill>
                  <a:srgbClr val="000000"/>
                </a:solidFill>
                <a:latin typeface="Arial" panose="020B0604020202020204" pitchFamily="34" charset="0"/>
              </a:rPr>
              <a:t>The diagram serves as a foundational tool for security analysis, enabling teams to systematically identify and prioritize potential threats by mapping data flows and trust boundaries within the system</a:t>
            </a:r>
            <a:endParaRPr lang="en-US" dirty="0"/>
          </a:p>
        </p:txBody>
      </p:sp>
      <p:sp>
        <p:nvSpPr>
          <p:cNvPr id="17" name="TextBox 15">
            <a:extLst>
              <a:ext uri="{FF2B5EF4-FFF2-40B4-BE49-F238E27FC236}">
                <a16:creationId xmlns:a16="http://schemas.microsoft.com/office/drawing/2014/main" id="{C565E679-0B4A-7D88-FB62-D916E24854DA}"/>
              </a:ext>
            </a:extLst>
          </p:cNvPr>
          <p:cNvSpPr txBox="1"/>
          <p:nvPr/>
        </p:nvSpPr>
        <p:spPr>
          <a:xfrm>
            <a:off x="5124034" y="1907013"/>
            <a:ext cx="3416300" cy="304800"/>
          </a:xfrm>
          <a:prstGeom prst="rect">
            <a:avLst/>
          </a:prstGeom>
          <a:solidFill>
            <a:srgbClr val="000000">
              <a:alpha val="0"/>
            </a:srgbClr>
          </a:solidFill>
        </p:spPr>
        <p:txBody>
          <a:bodyPr lIns="0" tIns="0" rIns="0" bIns="0" rtlCol="0" anchor="ctr"/>
          <a:lstStyle/>
          <a:p>
            <a:pPr indent="0" algn="l">
              <a:lnSpc>
                <a:spcPct val="118750"/>
              </a:lnSpc>
              <a:defRPr/>
            </a:pPr>
            <a:r>
              <a:rPr lang="en-US" sz="1600" b="1" dirty="0">
                <a:solidFill>
                  <a:srgbClr val="000000"/>
                </a:solidFill>
                <a:latin typeface="Arial" panose="020B0604020202020204" pitchFamily="34" charset="0"/>
              </a:rPr>
              <a:t>Security Analysis Framework</a:t>
            </a:r>
            <a:endParaRPr lang="en-US" sz="1100" dirty="0"/>
          </a:p>
        </p:txBody>
      </p:sp>
      <p:sp>
        <p:nvSpPr>
          <p:cNvPr id="18" name="Slide Number Placeholder 3">
            <a:extLst>
              <a:ext uri="{FF2B5EF4-FFF2-40B4-BE49-F238E27FC236}">
                <a16:creationId xmlns:a16="http://schemas.microsoft.com/office/drawing/2014/main" id="{65A25C16-9021-9791-7C13-8AC7DB2B310F}"/>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Arial"/>
                <a:ea typeface="Arial"/>
                <a:cs typeface="Arial"/>
                <a:sym typeface="Arial"/>
              </a:defRPr>
            </a:lvl9pPr>
          </a:lstStyle>
          <a:p>
            <a:fld id="{00000000-1234-1234-1234-123412341234}" type="slidenum">
              <a:rPr lang="en" smtClean="0"/>
              <a:pPr/>
              <a:t>40</a:t>
            </a:fld>
            <a:endParaRPr lang="en"/>
          </a:p>
        </p:txBody>
      </p:sp>
    </p:spTree>
    <p:extLst>
      <p:ext uri="{BB962C8B-B14F-4D97-AF65-F5344CB8AC3E}">
        <p14:creationId xmlns:p14="http://schemas.microsoft.com/office/powerpoint/2010/main" val="1666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5"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1186-86C7-CDC9-2A28-03A679EE634E}"/>
              </a:ext>
            </a:extLst>
          </p:cNvPr>
          <p:cNvSpPr>
            <a:spLocks noGrp="1"/>
          </p:cNvSpPr>
          <p:nvPr>
            <p:ph type="title"/>
          </p:nvPr>
        </p:nvSpPr>
        <p:spPr/>
        <p:txBody>
          <a:bodyPr/>
          <a:lstStyle/>
          <a:p>
            <a:r>
              <a:rPr lang="en-US" dirty="0"/>
              <a:t>Identifying Assets &amp; Entry Points</a:t>
            </a:r>
          </a:p>
        </p:txBody>
      </p:sp>
      <p:sp>
        <p:nvSpPr>
          <p:cNvPr id="4" name="Slide Number Placeholder 3">
            <a:extLst>
              <a:ext uri="{FF2B5EF4-FFF2-40B4-BE49-F238E27FC236}">
                <a16:creationId xmlns:a16="http://schemas.microsoft.com/office/drawing/2014/main" id="{98D2F5B8-4A97-6FC7-8CC8-167992979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aphicFrame>
        <p:nvGraphicFramePr>
          <p:cNvPr id="16" name="Diagram 15">
            <a:extLst>
              <a:ext uri="{FF2B5EF4-FFF2-40B4-BE49-F238E27FC236}">
                <a16:creationId xmlns:a16="http://schemas.microsoft.com/office/drawing/2014/main" id="{7A5555C0-424B-0AD7-DB6B-D25206F3D8AF}"/>
              </a:ext>
            </a:extLst>
          </p:cNvPr>
          <p:cNvGraphicFramePr/>
          <p:nvPr>
            <p:extLst>
              <p:ext uri="{D42A27DB-BD31-4B8C-83A1-F6EECF244321}">
                <p14:modId xmlns:p14="http://schemas.microsoft.com/office/powerpoint/2010/main" val="2110624612"/>
              </p:ext>
            </p:extLst>
          </p:nvPr>
        </p:nvGraphicFramePr>
        <p:xfrm>
          <a:off x="1692350" y="8826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40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853B6888-BCFF-46F7-96F7-4BC10891D4C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879F2668-3EDC-4D37-B91C-D373AB5539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4E2BCCC7-1B1F-4C6C-BE21-C5AF46A4C4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6D07AF25-2194-4F1E-85F0-BFAC0EB0483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1F4A41E7-0BCC-4F69-B9A5-3F675F3A789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graphicEl>
                                              <a:dgm id="{76D8EBDA-5C5B-457F-9980-97FBAB7C1D0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1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Prioritizing Threats</a:t>
            </a:r>
            <a:endParaRPr dirty="0">
              <a:solidFill>
                <a:schemeClr val="dk1"/>
              </a:solidFill>
            </a:endParaRPr>
          </a:p>
        </p:txBody>
      </p:sp>
      <p:sp>
        <p:nvSpPr>
          <p:cNvPr id="1280" name="Google Shape;1280;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42</a:t>
            </a:fld>
            <a:endParaRPr/>
          </a:p>
        </p:txBody>
      </p:sp>
      <p:pic>
        <p:nvPicPr>
          <p:cNvPr id="1281" name="Google Shape;1281;p110"/>
          <p:cNvPicPr preferRelativeResize="0"/>
          <p:nvPr/>
        </p:nvPicPr>
        <p:blipFill rotWithShape="1">
          <a:blip r:embed="rId3">
            <a:alphaModFix/>
          </a:blip>
          <a:srcRect/>
          <a:stretch/>
        </p:blipFill>
        <p:spPr>
          <a:xfrm>
            <a:off x="1991791" y="1028326"/>
            <a:ext cx="5160418" cy="411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5">
          <a:extLst>
            <a:ext uri="{FF2B5EF4-FFF2-40B4-BE49-F238E27FC236}">
              <a16:creationId xmlns:a16="http://schemas.microsoft.com/office/drawing/2014/main" id="{294BC10E-9962-6B8F-9AFE-711F2F8B0C55}"/>
            </a:ext>
          </a:extLst>
        </p:cNvPr>
        <p:cNvGrpSpPr/>
        <p:nvPr/>
      </p:nvGrpSpPr>
      <p:grpSpPr>
        <a:xfrm>
          <a:off x="0" y="0"/>
          <a:ext cx="0" cy="0"/>
          <a:chOff x="0" y="0"/>
          <a:chExt cx="0" cy="0"/>
        </a:xfrm>
      </p:grpSpPr>
      <p:sp>
        <p:nvSpPr>
          <p:cNvPr id="1286" name="Google Shape;1286;p111">
            <a:extLst>
              <a:ext uri="{FF2B5EF4-FFF2-40B4-BE49-F238E27FC236}">
                <a16:creationId xmlns:a16="http://schemas.microsoft.com/office/drawing/2014/main" id="{E807A80C-852F-D3A9-CAE3-1C94F77553D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t>MITRE ATT&amp;CK Framework</a:t>
            </a:r>
            <a:endParaRPr dirty="0">
              <a:solidFill>
                <a:schemeClr val="dk1"/>
              </a:solidFill>
            </a:endParaRPr>
          </a:p>
        </p:txBody>
      </p:sp>
      <p:sp>
        <p:nvSpPr>
          <p:cNvPr id="1287" name="Google Shape;1287;p111">
            <a:extLst>
              <a:ext uri="{FF2B5EF4-FFF2-40B4-BE49-F238E27FC236}">
                <a16:creationId xmlns:a16="http://schemas.microsoft.com/office/drawing/2014/main" id="{3D35094E-65F1-58B0-2DFE-E5B42923258F}"/>
              </a:ext>
            </a:extLst>
          </p:cNvPr>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Can be combined with STRIDE (or other frameworks) to help drive a deeper, more detailed analysis of and plan for potential threats</a:t>
            </a:r>
            <a:endParaRPr dirty="0"/>
          </a:p>
          <a:p>
            <a:pPr marL="457200" marR="0" lvl="0" indent="-323850" algn="l" rtl="0">
              <a:lnSpc>
                <a:spcPct val="150000"/>
              </a:lnSpc>
              <a:spcBef>
                <a:spcPts val="1000"/>
              </a:spcBef>
              <a:spcAft>
                <a:spcPts val="0"/>
              </a:spcAft>
              <a:buClr>
                <a:srgbClr val="404040"/>
              </a:buClr>
              <a:buSzPts val="1500"/>
              <a:buFont typeface="Arial"/>
              <a:buChar char="●"/>
            </a:pPr>
            <a:r>
              <a:rPr lang="en-US" sz="1500" dirty="0">
                <a:solidFill>
                  <a:srgbClr val="404040"/>
                </a:solidFill>
              </a:rPr>
              <a:t>Provides a comprehensive set of potential attack vectors to consider in multiple areas of focus</a:t>
            </a:r>
          </a:p>
          <a:p>
            <a:pPr marL="457200" marR="0" lvl="0" indent="-323850" algn="l" rtl="0">
              <a:lnSpc>
                <a:spcPct val="150000"/>
              </a:lnSpc>
              <a:spcBef>
                <a:spcPts val="1000"/>
              </a:spcBef>
              <a:spcAft>
                <a:spcPts val="0"/>
              </a:spcAft>
              <a:buClr>
                <a:srgbClr val="404040"/>
              </a:buClr>
              <a:buSzPts val="1500"/>
              <a:buFont typeface="Arial"/>
              <a:buChar char="●"/>
            </a:pPr>
            <a:r>
              <a:rPr lang="en-US" sz="1500" b="0" i="0" u="none" strike="noStrike" cap="none" dirty="0">
                <a:solidFill>
                  <a:srgbClr val="404040"/>
                </a:solidFill>
                <a:latin typeface="Arial"/>
                <a:ea typeface="Arial"/>
                <a:cs typeface="Arial"/>
                <a:sym typeface="Arial"/>
              </a:rPr>
              <a:t>Also, provides information on examples of the attack, mitigation strategies, and detection strategies</a:t>
            </a:r>
            <a:endParaRPr sz="1500" b="0" i="0" u="none" strike="noStrike" cap="none" dirty="0">
              <a:solidFill>
                <a:srgbClr val="404040"/>
              </a:solidFill>
              <a:latin typeface="Arial"/>
              <a:ea typeface="Arial"/>
              <a:cs typeface="Arial"/>
              <a:sym typeface="Arial"/>
            </a:endParaRPr>
          </a:p>
        </p:txBody>
      </p:sp>
      <p:sp>
        <p:nvSpPr>
          <p:cNvPr id="1288" name="Google Shape;1288;p111">
            <a:extLst>
              <a:ext uri="{FF2B5EF4-FFF2-40B4-BE49-F238E27FC236}">
                <a16:creationId xmlns:a16="http://schemas.microsoft.com/office/drawing/2014/main" id="{ECBAAA3C-58BC-4E8E-436A-3818CA3275D8}"/>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43</a:t>
            </a:fld>
            <a:endParaRPr/>
          </a:p>
        </p:txBody>
      </p:sp>
    </p:spTree>
    <p:extLst>
      <p:ext uri="{BB962C8B-B14F-4D97-AF65-F5344CB8AC3E}">
        <p14:creationId xmlns:p14="http://schemas.microsoft.com/office/powerpoint/2010/main" val="13391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72D26F30-0A27-7875-2979-AA01BB08090F}"/>
            </a:ext>
          </a:extLst>
        </p:cNvPr>
        <p:cNvGrpSpPr/>
        <p:nvPr/>
      </p:nvGrpSpPr>
      <p:grpSpPr>
        <a:xfrm>
          <a:off x="0" y="0"/>
          <a:ext cx="0" cy="0"/>
          <a:chOff x="0" y="0"/>
          <a:chExt cx="0" cy="0"/>
        </a:xfrm>
      </p:grpSpPr>
      <p:sp>
        <p:nvSpPr>
          <p:cNvPr id="1293" name="Google Shape;1293;p112">
            <a:extLst>
              <a:ext uri="{FF2B5EF4-FFF2-40B4-BE49-F238E27FC236}">
                <a16:creationId xmlns:a16="http://schemas.microsoft.com/office/drawing/2014/main" id="{E5CAC48E-6CBB-207E-8047-FD35D7CD80D3}"/>
              </a:ext>
            </a:extLst>
          </p:cNvPr>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a:extLst>
              <a:ext uri="{FF2B5EF4-FFF2-40B4-BE49-F238E27FC236}">
                <a16:creationId xmlns:a16="http://schemas.microsoft.com/office/drawing/2014/main" id="{9B0F18D0-8238-2C72-8A59-F2F1CEBDD6A8}"/>
              </a:ext>
            </a:extLst>
          </p:cNvPr>
          <p:cNvSpPr txBox="1">
            <a:spLocks noGrp="1"/>
          </p:cNvSpPr>
          <p:nvPr>
            <p:ph type="subTitle" idx="2"/>
          </p:nvPr>
        </p:nvSpPr>
        <p:spPr>
          <a:xfrm>
            <a:off x="0" y="2607625"/>
            <a:ext cx="2638525"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dirty="0" err="1"/>
              <a:t>Mitre</a:t>
            </a:r>
            <a:r>
              <a:rPr lang="en-US" dirty="0"/>
              <a:t> ATT&amp;CK Framework</a:t>
            </a:r>
            <a:endParaRPr dirty="0"/>
          </a:p>
        </p:txBody>
      </p:sp>
      <p:sp>
        <p:nvSpPr>
          <p:cNvPr id="1295" name="Google Shape;1295;p112">
            <a:extLst>
              <a:ext uri="{FF2B5EF4-FFF2-40B4-BE49-F238E27FC236}">
                <a16:creationId xmlns:a16="http://schemas.microsoft.com/office/drawing/2014/main" id="{C5C822E0-883C-0E25-A53A-44EAFD90144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44</a:t>
            </a:fld>
            <a:endParaRPr/>
          </a:p>
        </p:txBody>
      </p:sp>
      <p:sp>
        <p:nvSpPr>
          <p:cNvPr id="1296" name="Google Shape;1296;p112">
            <a:extLst>
              <a:ext uri="{FF2B5EF4-FFF2-40B4-BE49-F238E27FC236}">
                <a16:creationId xmlns:a16="http://schemas.microsoft.com/office/drawing/2014/main" id="{20E398C2-B039-DEDD-879A-23A6B1D291D6}"/>
              </a:ext>
            </a:extLst>
          </p:cNvPr>
          <p:cNvSpPr txBox="1"/>
          <p:nvPr/>
        </p:nvSpPr>
        <p:spPr>
          <a:xfrm>
            <a:off x="3984784" y="1822805"/>
            <a:ext cx="4572000"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assigned breakout room, visit </a:t>
            </a:r>
            <a:r>
              <a:rPr lang="en-US" sz="1000" b="0" i="0" u="none" strike="noStrike" cap="none" dirty="0">
                <a:solidFill>
                  <a:srgbClr val="D4D4D4"/>
                </a:solidFill>
                <a:latin typeface="Arial"/>
                <a:ea typeface="Arial"/>
                <a:cs typeface="Arial"/>
                <a:sym typeface="Arial"/>
                <a:hlinkClick r:id="rId3"/>
              </a:rPr>
              <a:t>https://attack.mitre.org</a:t>
            </a:r>
            <a:r>
              <a:rPr lang="en-US" sz="1000" b="0" i="0" u="none" strike="noStrike" cap="none" dirty="0">
                <a:solidFill>
                  <a:srgbClr val="D4D4D4"/>
                </a:solidFill>
                <a:latin typeface="Arial"/>
                <a:ea typeface="Arial"/>
                <a:cs typeface="Arial"/>
                <a:sym typeface="Arial"/>
              </a:rPr>
              <a:t> and complete a high-level review of the set of security concerns and the associated techniques listed there. Each team will pick 3 of the techniques (pick 3 that your team finds most interesting or considers most relevant). Drill down into each selected technique and, as a team, document the following for “teach back” to the larger group:</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Brief description for the attack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mitigation (if any exist for the technique)</a:t>
            </a:r>
          </a:p>
          <a:p>
            <a:pPr marL="171450" marR="0" lvl="0" indent="-171450" algn="l" rtl="0">
              <a:lnSpc>
                <a:spcPct val="100000"/>
              </a:lnSpc>
              <a:spcBef>
                <a:spcPts val="0"/>
              </a:spcBef>
              <a:spcAft>
                <a:spcPts val="0"/>
              </a:spcAft>
              <a:buClr>
                <a:schemeClr val="bg1"/>
              </a:buClr>
              <a:buFontTx/>
              <a:buChar char="-"/>
            </a:pPr>
            <a:r>
              <a:rPr lang="en-US" sz="1000" dirty="0">
                <a:solidFill>
                  <a:srgbClr val="D4D4D4"/>
                </a:solidFill>
              </a:rPr>
              <a:t>Detail on one detection approach</a:t>
            </a:r>
          </a:p>
          <a:p>
            <a:pPr marL="171450" marR="0" lvl="0" indent="-171450" algn="l" rtl="0">
              <a:lnSpc>
                <a:spcPct val="100000"/>
              </a:lnSpc>
              <a:spcBef>
                <a:spcPts val="0"/>
              </a:spcBef>
              <a:spcAft>
                <a:spcPts val="0"/>
              </a:spcAft>
              <a:buClr>
                <a:schemeClr val="bg1"/>
              </a:buClr>
              <a:buFontTx/>
              <a:buChar char="-"/>
            </a:pPr>
            <a:endParaRPr lang="en-US" sz="1000" dirty="0">
              <a:solidFill>
                <a:srgbClr val="D4D4D4"/>
              </a:solidFill>
            </a:endParaRPr>
          </a:p>
          <a:p>
            <a:pPr marR="0" lvl="0" algn="l" rtl="0">
              <a:lnSpc>
                <a:spcPct val="100000"/>
              </a:lnSpc>
              <a:spcBef>
                <a:spcPts val="0"/>
              </a:spcBef>
              <a:spcAft>
                <a:spcPts val="0"/>
              </a:spcAft>
              <a:buClr>
                <a:schemeClr val="bg1"/>
              </a:buClr>
            </a:pPr>
            <a:r>
              <a:rPr lang="en-US" sz="1000" b="0" i="0" u="none" strike="noStrike" cap="none" dirty="0">
                <a:solidFill>
                  <a:srgbClr val="D4D4D4"/>
                </a:solidFill>
                <a:latin typeface="Arial"/>
                <a:ea typeface="Arial"/>
                <a:cs typeface="Arial"/>
                <a:sym typeface="Arial"/>
              </a:rPr>
              <a:t>Nominate someone from your breakout room to gather/document the results of the discussion. That person will present to the larger group when we come back together from our sub-teams.</a:t>
            </a:r>
            <a:endParaRPr lang="en-US" sz="1000" dirty="0">
              <a:solidFill>
                <a:srgbClr val="D4D4D4"/>
              </a:solidFill>
            </a:endParaRPr>
          </a:p>
        </p:txBody>
      </p:sp>
    </p:spTree>
    <p:extLst>
      <p:ext uri="{BB962C8B-B14F-4D97-AF65-F5344CB8AC3E}">
        <p14:creationId xmlns:p14="http://schemas.microsoft.com/office/powerpoint/2010/main" val="1475406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12"/>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p>
            <a:pPr marL="0" lvl="0" indent="0" algn="r" rtl="0">
              <a:lnSpc>
                <a:spcPct val="90000"/>
              </a:lnSpc>
              <a:spcBef>
                <a:spcPts val="0"/>
              </a:spcBef>
              <a:spcAft>
                <a:spcPts val="0"/>
              </a:spcAft>
              <a:buClr>
                <a:schemeClr val="lt1"/>
              </a:buClr>
              <a:buSzPts val="1900"/>
              <a:buNone/>
            </a:pPr>
            <a:r>
              <a:rPr lang="en-US"/>
              <a:t>LAB:</a:t>
            </a:r>
            <a:endParaRPr/>
          </a:p>
        </p:txBody>
      </p:sp>
      <p:sp>
        <p:nvSpPr>
          <p:cNvPr id="1294" name="Google Shape;1294;p112"/>
          <p:cNvSpPr txBox="1">
            <a:spLocks noGrp="1"/>
          </p:cNvSpPr>
          <p:nvPr>
            <p:ph type="subTitle" idx="2"/>
          </p:nvPr>
        </p:nvSpPr>
        <p:spPr>
          <a:xfrm>
            <a:off x="348925" y="2607625"/>
            <a:ext cx="2289600" cy="523200"/>
          </a:xfrm>
          <a:prstGeom prst="rect">
            <a:avLst/>
          </a:prstGeom>
          <a:noFill/>
          <a:ln>
            <a:noFill/>
          </a:ln>
        </p:spPr>
        <p:txBody>
          <a:bodyPr spcFirstLastPara="1" wrap="square" lIns="91400" tIns="91400" rIns="91400" bIns="91400" anchor="t" anchorCtr="0">
            <a:noAutofit/>
          </a:bodyPr>
          <a:lstStyle/>
          <a:p>
            <a:pPr marL="457200" lvl="0" indent="-228600" algn="r" rtl="0">
              <a:lnSpc>
                <a:spcPct val="100000"/>
              </a:lnSpc>
              <a:spcBef>
                <a:spcPts val="0"/>
              </a:spcBef>
              <a:spcAft>
                <a:spcPts val="0"/>
              </a:spcAft>
              <a:buSzPts val="2700"/>
              <a:buNone/>
            </a:pPr>
            <a:r>
              <a:rPr lang="en-US"/>
              <a:t>Threat Modeling</a:t>
            </a:r>
            <a:endParaRPr/>
          </a:p>
        </p:txBody>
      </p:sp>
      <p:sp>
        <p:nvSpPr>
          <p:cNvPr id="1295" name="Google Shape;1295;p1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45</a:t>
            </a:fld>
            <a:endParaRPr/>
          </a:p>
        </p:txBody>
      </p:sp>
      <p:sp>
        <p:nvSpPr>
          <p:cNvPr id="1296" name="Google Shape;1296;p112"/>
          <p:cNvSpPr txBox="1"/>
          <p:nvPr/>
        </p:nvSpPr>
        <p:spPr>
          <a:xfrm>
            <a:off x="3786996" y="1046266"/>
            <a:ext cx="4572000" cy="20005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In your breakout room, review the </a:t>
            </a:r>
            <a:r>
              <a:rPr lang="en-US" sz="1000" dirty="0">
                <a:solidFill>
                  <a:srgbClr val="D4D4D4"/>
                </a:solidFill>
              </a:rPr>
              <a:t>assigned scenario. Complete the following:</a:t>
            </a:r>
            <a:br>
              <a:rPr lang="en-US" sz="1000" dirty="0">
                <a:solidFill>
                  <a:srgbClr val="D4D4D4"/>
                </a:solidFill>
              </a:rPr>
            </a:b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Review the scenario</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Identify critical assets in scope</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Create a high-level system architecture diagram</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dirty="0">
                <a:solidFill>
                  <a:srgbClr val="D4D4D4"/>
                </a:solidFill>
              </a:rPr>
              <a:t>Assess the internal and external threat landscape – brainstorm, discuss, and document as many potential threats and attack vectors that you see in the defined architecture (use STRIDE and </a:t>
            </a:r>
            <a:r>
              <a:rPr lang="en-US" sz="1000" dirty="0" err="1">
                <a:solidFill>
                  <a:srgbClr val="D4D4D4"/>
                </a:solidFill>
              </a:rPr>
              <a:t>Mitre</a:t>
            </a:r>
            <a:r>
              <a:rPr lang="en-US" sz="1000" dirty="0">
                <a:solidFill>
                  <a:srgbClr val="D4D4D4"/>
                </a:solidFill>
              </a:rPr>
              <a:t> ATT&amp;CK to assist)</a:t>
            </a:r>
          </a:p>
          <a:p>
            <a:pPr marL="171450" marR="0" lvl="0" indent="-171450" algn="l" rtl="0">
              <a:lnSpc>
                <a:spcPct val="100000"/>
              </a:lnSpc>
              <a:spcBef>
                <a:spcPts val="0"/>
              </a:spcBef>
              <a:spcAft>
                <a:spcPts val="0"/>
              </a:spcAft>
              <a:buClr>
                <a:schemeClr val="bg1"/>
              </a:buClr>
              <a:buFont typeface="Arial" panose="020B0604020202020204" pitchFamily="34" charset="0"/>
              <a:buChar char="●"/>
            </a:pPr>
            <a:r>
              <a:rPr lang="en-US" sz="1000" b="0" i="0" u="none" strike="noStrike" cap="none" dirty="0">
                <a:solidFill>
                  <a:srgbClr val="D4D4D4"/>
                </a:solidFill>
                <a:latin typeface="Arial"/>
                <a:ea typeface="Arial"/>
                <a:cs typeface="Arial"/>
                <a:sym typeface="Arial"/>
              </a:rPr>
              <a:t>Finally, as a team, prioritize each potential threat relative to the others by assessing risk vs. impact</a:t>
            </a:r>
            <a:endParaRPr lang="en-US" sz="1000" dirty="0">
              <a:solidFill>
                <a:srgbClr val="D4D4D4"/>
              </a:solidFill>
            </a:endParaRPr>
          </a:p>
          <a:p>
            <a:pPr marL="171450" marR="0" lvl="0" indent="-171450" algn="l" rtl="0">
              <a:lnSpc>
                <a:spcPct val="100000"/>
              </a:lnSpc>
              <a:spcBef>
                <a:spcPts val="0"/>
              </a:spcBef>
              <a:spcAft>
                <a:spcPts val="0"/>
              </a:spcAft>
              <a:buClr>
                <a:schemeClr val="bg1"/>
              </a:buClr>
              <a:buFont typeface="Arial" panose="020B0604020202020204" pitchFamily="34" charset="0"/>
              <a:buChar char="●"/>
            </a:pPr>
            <a:endParaRPr lang="en-US" sz="1000" dirty="0">
              <a:solidFill>
                <a:srgbClr val="D4D4D4"/>
              </a:solidFill>
            </a:endParaRPr>
          </a:p>
          <a:p>
            <a:pPr marR="0" lvl="0" algn="l" rtl="0">
              <a:lnSpc>
                <a:spcPct val="100000"/>
              </a:lnSpc>
              <a:spcBef>
                <a:spcPts val="0"/>
              </a:spcBef>
              <a:spcAft>
                <a:spcPts val="0"/>
              </a:spcAft>
              <a:buClr>
                <a:schemeClr val="bg1"/>
              </a:buClr>
            </a:pPr>
            <a:endParaRPr lang="en-US" dirty="0"/>
          </a:p>
        </p:txBody>
      </p:sp>
      <p:sp>
        <p:nvSpPr>
          <p:cNvPr id="1297" name="Google Shape;1297;p112"/>
          <p:cNvSpPr txBox="1"/>
          <p:nvPr/>
        </p:nvSpPr>
        <p:spPr>
          <a:xfrm>
            <a:off x="3786996" y="2854118"/>
            <a:ext cx="4572000" cy="15388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D4D4D4"/>
                </a:solidFill>
                <a:latin typeface="Arial"/>
                <a:ea typeface="Arial"/>
                <a:cs typeface="Arial"/>
                <a:sym typeface="Arial"/>
              </a:rPr>
              <a:t>Don't forget to include the following considerations:</a:t>
            </a:r>
            <a:br>
              <a:rPr lang="en-US" sz="1000" b="0" i="0" u="none" strike="noStrike" cap="none" dirty="0">
                <a:solidFill>
                  <a:srgbClr val="D4D4D4"/>
                </a:solidFill>
                <a:latin typeface="Arial"/>
                <a:ea typeface="Arial"/>
                <a:cs typeface="Arial"/>
                <a:sym typeface="Arial"/>
              </a:rPr>
            </a:b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Hardware &amp; OS</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Software</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rgbClr val="D4D4D4"/>
                </a:solidFill>
                <a:latin typeface="Arial"/>
                <a:ea typeface="Arial"/>
                <a:cs typeface="Arial"/>
                <a:sym typeface="Arial"/>
              </a:rPr>
              <a:t>Network</a:t>
            </a:r>
            <a:br>
              <a:rPr lang="en-US" sz="1000" b="0" i="0" u="none" strike="noStrike" cap="none" dirty="0">
                <a:solidFill>
                  <a:srgbClr val="D4D4D4"/>
                </a:solidFill>
                <a:latin typeface="Arial"/>
                <a:ea typeface="Arial"/>
                <a:cs typeface="Arial"/>
                <a:sym typeface="Arial"/>
              </a:rPr>
            </a:br>
            <a:endParaRPr lang="en-US" sz="1000" b="0" i="0" u="none" strike="noStrike" cap="none" dirty="0">
              <a:solidFill>
                <a:srgbClr val="D4D4D4"/>
              </a:solidFill>
              <a:latin typeface="Arial"/>
              <a:ea typeface="Arial"/>
              <a:cs typeface="Arial"/>
              <a:sym typeface="Arial"/>
            </a:endParaRPr>
          </a:p>
          <a:p>
            <a:pPr marR="0" lvl="0" algn="l" rtl="0">
              <a:lnSpc>
                <a:spcPct val="100000"/>
              </a:lnSpc>
              <a:spcBef>
                <a:spcPts val="0"/>
              </a:spcBef>
              <a:spcAft>
                <a:spcPts val="0"/>
              </a:spcAft>
              <a:buClr>
                <a:schemeClr val="lt1"/>
              </a:buClr>
              <a:buSzPts val="1000"/>
            </a:pPr>
            <a:r>
              <a:rPr lang="en-US" sz="1000" dirty="0">
                <a:solidFill>
                  <a:srgbClr val="D4D4D4"/>
                </a:solidFill>
              </a:rPr>
              <a:t>Each team will present their architecture diagram and their prioritized list of potential threats/attack vectors to the larger group.</a:t>
            </a:r>
            <a:endParaRPr sz="1000" b="0" i="0" u="none" strike="noStrike" cap="none" dirty="0">
              <a:solidFill>
                <a:srgbClr val="D4D4D4"/>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CB614-830C-C281-F6FD-891D67940F8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3499588-9A33-361D-727D-4FF19AE090C7}"/>
              </a:ext>
            </a:extLst>
          </p:cNvPr>
          <p:cNvSpPr>
            <a:spLocks noGrp="1"/>
          </p:cNvSpPr>
          <p:nvPr>
            <p:ph type="title"/>
          </p:nvPr>
        </p:nvSpPr>
        <p:spPr/>
        <p:txBody>
          <a:bodyPr/>
          <a:lstStyle/>
          <a:p>
            <a:r>
              <a:rPr lang="en-US" sz="3200" dirty="0" err="1"/>
              <a:t>DevSecOps</a:t>
            </a:r>
            <a:r>
              <a:rPr lang="en-US" sz="3200" dirty="0"/>
              <a:t> in Development</a:t>
            </a:r>
          </a:p>
        </p:txBody>
      </p:sp>
    </p:spTree>
    <p:extLst>
      <p:ext uri="{BB962C8B-B14F-4D97-AF65-F5344CB8AC3E}">
        <p14:creationId xmlns:p14="http://schemas.microsoft.com/office/powerpoint/2010/main" val="3162695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25346" y="1538961"/>
            <a:ext cx="4769777" cy="20655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security flaws in code would be caught on a developer’s machine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use plugins for IDEs to provide automated static analysis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tools can be configured with custom rules and priorities</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7" name="Group 6">
            <a:extLst>
              <a:ext uri="{FF2B5EF4-FFF2-40B4-BE49-F238E27FC236}">
                <a16:creationId xmlns:a16="http://schemas.microsoft.com/office/drawing/2014/main" id="{BB106839-35AF-4323-BD6E-8FF9FC6FDEB4}"/>
              </a:ext>
            </a:extLst>
          </p:cNvPr>
          <p:cNvGrpSpPr/>
          <p:nvPr/>
        </p:nvGrpSpPr>
        <p:grpSpPr>
          <a:xfrm>
            <a:off x="472500" y="3375061"/>
            <a:ext cx="2116588" cy="616449"/>
            <a:chOff x="630000" y="4500081"/>
            <a:chExt cx="2822117" cy="821932"/>
          </a:xfrm>
        </p:grpSpPr>
        <p:sp>
          <p:nvSpPr>
            <p:cNvPr id="2" name="Arrow: Left 1">
              <a:extLst>
                <a:ext uri="{FF2B5EF4-FFF2-40B4-BE49-F238E27FC236}">
                  <a16:creationId xmlns:a16="http://schemas.microsoft.com/office/drawing/2014/main" id="{2C8D08FD-BAD9-45EB-A926-28389B126D65}"/>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4" name="Graphic 3" descr="Lock with solid fill">
              <a:extLst>
                <a:ext uri="{FF2B5EF4-FFF2-40B4-BE49-F238E27FC236}">
                  <a16:creationId xmlns:a16="http://schemas.microsoft.com/office/drawing/2014/main" id="{75523E30-76C4-4134-B694-92CF1DCBE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ED767D0-DADA-4710-8C28-425B2D0EA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7BDCC6A-3D03-4E09-AD14-A4DDC18EF1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6" name="Straight Arrow Connector 5">
              <a:extLst>
                <a:ext uri="{FF2B5EF4-FFF2-40B4-BE49-F238E27FC236}">
                  <a16:creationId xmlns:a16="http://schemas.microsoft.com/office/drawing/2014/main" id="{EDC2419E-F658-491A-9AC4-ECCA86746D2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BE19F6-FB9F-4B30-B0FB-01BE4289C35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3">
            <a:extLst>
              <a:ext uri="{FF2B5EF4-FFF2-40B4-BE49-F238E27FC236}">
                <a16:creationId xmlns:a16="http://schemas.microsoft.com/office/drawing/2014/main" id="{F2B300CD-1DE1-2EE6-30CA-0C7C116821EF}"/>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6108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Develop</a:t>
            </a:r>
            <a:endParaRPr dirty="0"/>
          </a:p>
        </p:txBody>
      </p:sp>
      <p:sp>
        <p:nvSpPr>
          <p:cNvPr id="377" name="Google Shape;377;p51"/>
          <p:cNvSpPr txBox="1"/>
          <p:nvPr/>
        </p:nvSpPr>
        <p:spPr>
          <a:xfrm>
            <a:off x="3898332" y="1541969"/>
            <a:ext cx="4773168" cy="205956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Rulesets and priorities should be driven by results of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Scanning tools if used should be a standard part of all developer’s code tooling, to ensure consistently applied (standard dev build)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Goal is to catch issues VERY early on in the SDLC</a:t>
            </a:r>
            <a:endParaRPr sz="1350" dirty="0">
              <a:solidFill>
                <a:schemeClr val="bg1"/>
              </a:solidFill>
              <a:latin typeface="+mn-lt"/>
            </a:endParaRPr>
          </a:p>
        </p:txBody>
      </p:sp>
      <p:grpSp>
        <p:nvGrpSpPr>
          <p:cNvPr id="5" name="Group 4">
            <a:extLst>
              <a:ext uri="{FF2B5EF4-FFF2-40B4-BE49-F238E27FC236}">
                <a16:creationId xmlns:a16="http://schemas.microsoft.com/office/drawing/2014/main" id="{59265EE8-6BA8-48A5-A560-19F53B21BE7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5B5B7B2-54AA-49D1-BE4B-975C94CE866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F0DE2F-823C-43D3-B0DE-3D80B5FEB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4FF28F8-18C7-4AC5-878B-BB6506290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97EAFD08-5179-4F71-BDE2-701429A5F1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363E456-5397-4760-8283-B291E4E4475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42AE4A-1DD3-4573-8D7A-9468617B8938}"/>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123480B6-0DA4-DC5B-826D-92EF80581E1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6607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1"/>
            <a:ext cx="6210728" cy="14794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the most “secure” programming language in use in the industry today?</a:t>
            </a:r>
          </a:p>
          <a:p>
            <a:pPr algn="ctr"/>
            <a:endParaRPr lang="en-US" sz="2100" dirty="0">
              <a:solidFill>
                <a:srgbClr val="575757"/>
              </a:solidFill>
            </a:endParaRPr>
          </a:p>
          <a:p>
            <a:pPr algn="ctr"/>
            <a:r>
              <a:rPr lang="en-US" sz="2100" dirty="0">
                <a:solidFill>
                  <a:srgbClr val="575757"/>
                </a:solidFill>
              </a:rPr>
              <a:t>Type your answer in chat</a:t>
            </a:r>
          </a:p>
        </p:txBody>
      </p:sp>
      <p:sp>
        <p:nvSpPr>
          <p:cNvPr id="4" name="Slide Number Placeholder 3">
            <a:extLst>
              <a:ext uri="{FF2B5EF4-FFF2-40B4-BE49-F238E27FC236}">
                <a16:creationId xmlns:a16="http://schemas.microsoft.com/office/drawing/2014/main" id="{12EEFF91-4700-4EB4-AF29-A2F1F126597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88352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9530C6E7-0F45-FEF2-854A-9480D37284FC}"/>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14CFE4EF-664C-84E6-F9DB-C19C581547E3}"/>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36F3A2BC-F6EA-5986-8A03-FDC955875C25}"/>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Understand key concepts and considerations when leveraging </a:t>
            </a:r>
            <a:r>
              <a:rPr lang="en-US" sz="1500" dirty="0" err="1">
                <a:solidFill>
                  <a:srgbClr val="404040"/>
                </a:solidFill>
              </a:rPr>
              <a:t>DevSecOps</a:t>
            </a:r>
            <a:r>
              <a:rPr lang="en-US" sz="1500" dirty="0">
                <a:solidFill>
                  <a:srgbClr val="404040"/>
                </a:solidFill>
              </a:rPr>
              <a:t> in an Agile environment to help “shift security left” during software development</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Construct and prioritize a threat model for an application being developed and use that threat model as a planning tool to guide each phase of the SDLC in a security-minded manner</a:t>
            </a:r>
            <a:endParaRPr lang="en-US"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Speak to the value of </a:t>
            </a:r>
            <a:r>
              <a:rPr lang="en-US" sz="1500" dirty="0" err="1">
                <a:solidFill>
                  <a:srgbClr val="404040"/>
                </a:solidFill>
              </a:rPr>
              <a:t>DevSecOps</a:t>
            </a:r>
            <a:r>
              <a:rPr lang="en-US" sz="1500" dirty="0">
                <a:solidFill>
                  <a:srgbClr val="404040"/>
                </a:solidFill>
              </a:rPr>
              <a:t> and its consistent application as a set of standards and best practices</a:t>
            </a:r>
            <a:endParaRPr sz="1500" b="0" i="0" u="none" strike="noStrike" cap="none" dirty="0">
              <a:solidFill>
                <a:srgbClr val="404040"/>
              </a:solidFill>
              <a:latin typeface="Arial"/>
              <a:ea typeface="Arial"/>
              <a:cs typeface="Arial"/>
              <a:sym typeface="Arial"/>
            </a:endParaRPr>
          </a:p>
        </p:txBody>
      </p:sp>
      <p:sp>
        <p:nvSpPr>
          <p:cNvPr id="2" name="Google Shape;238;p2">
            <a:extLst>
              <a:ext uri="{FF2B5EF4-FFF2-40B4-BE49-F238E27FC236}">
                <a16:creationId xmlns:a16="http://schemas.microsoft.com/office/drawing/2014/main" id="{96E29015-B947-594D-C8B2-B3D023B5004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5</a:t>
            </a:fld>
            <a:endParaRPr/>
          </a:p>
        </p:txBody>
      </p:sp>
      <p:pic>
        <p:nvPicPr>
          <p:cNvPr id="4" name="Graphic 3" descr="Bullseye with solid fill">
            <a:extLst>
              <a:ext uri="{FF2B5EF4-FFF2-40B4-BE49-F238E27FC236}">
                <a16:creationId xmlns:a16="http://schemas.microsoft.com/office/drawing/2014/main" id="{F2F67736-B4A5-5D66-F526-4085D893D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988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8DB8-4600-136A-17B8-D6FB1F77E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D55D753-17CB-6D2C-C96E-8B17B1201AFB}"/>
              </a:ext>
            </a:extLst>
          </p:cNvPr>
          <p:cNvSpPr>
            <a:spLocks noGrp="1"/>
          </p:cNvSpPr>
          <p:nvPr>
            <p:ph type="title"/>
          </p:nvPr>
        </p:nvSpPr>
        <p:spPr/>
        <p:txBody>
          <a:bodyPr/>
          <a:lstStyle/>
          <a:p>
            <a:r>
              <a:rPr lang="en-US" sz="3200" dirty="0" err="1"/>
              <a:t>DevSecOps</a:t>
            </a:r>
            <a:r>
              <a:rPr lang="en-US" sz="3200" dirty="0"/>
              <a:t> in Build</a:t>
            </a:r>
          </a:p>
        </p:txBody>
      </p:sp>
    </p:spTree>
    <p:extLst>
      <p:ext uri="{BB962C8B-B14F-4D97-AF65-F5344CB8AC3E}">
        <p14:creationId xmlns:p14="http://schemas.microsoft.com/office/powerpoint/2010/main" val="910782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456493"/>
            <a:ext cx="4773168" cy="223051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Changes from a developer are ready to be integrated with others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Typically driven through submission of Pull Request in GitHub</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Notifies a peer that changes are pending and need review</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8" name="Group 7">
            <a:extLst>
              <a:ext uri="{FF2B5EF4-FFF2-40B4-BE49-F238E27FC236}">
                <a16:creationId xmlns:a16="http://schemas.microsoft.com/office/drawing/2014/main" id="{14B6A161-18B0-4D4C-A9AC-58D76723BFE0}"/>
              </a:ext>
            </a:extLst>
          </p:cNvPr>
          <p:cNvGrpSpPr/>
          <p:nvPr/>
        </p:nvGrpSpPr>
        <p:grpSpPr>
          <a:xfrm>
            <a:off x="472500" y="3375061"/>
            <a:ext cx="2116588" cy="616449"/>
            <a:chOff x="630000" y="4500081"/>
            <a:chExt cx="2822117" cy="821932"/>
          </a:xfrm>
        </p:grpSpPr>
        <p:sp>
          <p:nvSpPr>
            <p:cNvPr id="9" name="Arrow: Left 8">
              <a:extLst>
                <a:ext uri="{FF2B5EF4-FFF2-40B4-BE49-F238E27FC236}">
                  <a16:creationId xmlns:a16="http://schemas.microsoft.com/office/drawing/2014/main" id="{E36EE887-A58C-4F56-A4AE-8F63E0B2779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0" name="Graphic 9" descr="Lock with solid fill">
              <a:extLst>
                <a:ext uri="{FF2B5EF4-FFF2-40B4-BE49-F238E27FC236}">
                  <a16:creationId xmlns:a16="http://schemas.microsoft.com/office/drawing/2014/main" id="{3C99E44E-611C-489D-A0DF-6734D4DA8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1" name="Graphic 10" descr="Lock with solid fill">
              <a:extLst>
                <a:ext uri="{FF2B5EF4-FFF2-40B4-BE49-F238E27FC236}">
                  <a16:creationId xmlns:a16="http://schemas.microsoft.com/office/drawing/2014/main" id="{349D80FE-4F31-4BD2-9E0E-07EE9FD54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2" name="Graphic 11" descr="Lock with solid fill">
              <a:extLst>
                <a:ext uri="{FF2B5EF4-FFF2-40B4-BE49-F238E27FC236}">
                  <a16:creationId xmlns:a16="http://schemas.microsoft.com/office/drawing/2014/main" id="{4D3983AB-1063-40C7-9015-173932B62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3" name="Straight Arrow Connector 12">
              <a:extLst>
                <a:ext uri="{FF2B5EF4-FFF2-40B4-BE49-F238E27FC236}">
                  <a16:creationId xmlns:a16="http://schemas.microsoft.com/office/drawing/2014/main" id="{3E1D83E5-10B0-4F67-88EB-D12672FFCED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1EDAA4-042B-478E-821F-E910F261288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45C6425-5EF1-A1B7-66B7-15054D8D2EC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02378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67463"/>
            <a:ext cx="4773168" cy="2008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logic/syntax errors, peer reviewer can focus on areas of high risk/high impact identified in threat modeling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some cases, a specialist peer reviewer (e.g., one from InfoSec) can be engaged to validate security of code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1627D34A-D786-4DDF-8960-71100C37FF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CF5A0FA-5224-4AC1-A7B5-F1AE1B2B42BC}"/>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3CF58E0-2F3F-4F91-B399-CF8C68E6D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3702785-64AD-4045-94C2-3C1B50382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596F8FE8-0B44-480F-ADB3-9EADF0431A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374B6ED-F151-4A0D-98BC-1E96A19EB885}"/>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B6758D-D052-4946-84F6-F1184B3404D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DBE3B97-41AD-7991-DCE1-C656AC770B5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331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431458" y="1215325"/>
            <a:ext cx="5674026" cy="271285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Coupled with manual review, SAST (Static Application Security Testing) tools can be integrated into CI/CD to automate security checks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Veracode can be integrated into pipeline via plugins (</a:t>
            </a:r>
            <a:r>
              <a:rPr lang="en-US" sz="1350" dirty="0">
                <a:solidFill>
                  <a:schemeClr val="bg1"/>
                </a:solidFill>
                <a:latin typeface="+mn-lt"/>
                <a:hlinkClick r:id="rId3"/>
              </a:rPr>
              <a:t>https://docs.veracode.com/r/c_integration_buildservs</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Some even include ability to capture scan results in resulting build report and use results of scan as quality gate to prevent move forward on failure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521F6B8A-88CF-44D6-9BCE-969CF6B476E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31AC877-D904-49BF-815A-64B1A6B4790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A702C651-D297-4B0D-B406-E11D1792E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9E284E2-2F0D-4C66-B1E7-B2E4B4B4B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6603082-1056-4845-ABA7-F09EAA0FA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8872196-910D-42C4-9B7F-EEFCEDB113F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F024D-FBCB-4F6A-9090-41407F63FBBD}"/>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E2FF74CC-DD90-318E-21C9-46380BF9F1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15882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901829" y="1083565"/>
            <a:ext cx="4773168" cy="297637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(Software Composition Analysis) tools also provide benefit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Mend.io (</a:t>
            </a:r>
            <a:r>
              <a:rPr lang="en-US" sz="1350" dirty="0">
                <a:solidFill>
                  <a:schemeClr val="bg1"/>
                </a:solidFill>
                <a:latin typeface="+mn-lt"/>
                <a:hlinkClick r:id="rId3"/>
              </a:rPr>
              <a:t>https://www.mend.io/open-source-security</a:t>
            </a:r>
            <a:r>
              <a:rPr lang="en-US" sz="1350" dirty="0">
                <a:solidFill>
                  <a:schemeClr val="bg1"/>
                </a:solidFill>
                <a:latin typeface="+mn-lt"/>
              </a:rPr>
              <a:t>) can be integrated into CI/CD for automated security scans of Open-Source components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Ideally, governance would be in place to monitor and manage “accepted” set and versions of Open-Source tools approved for usage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CD8ECE7D-BA9E-4723-BC04-BDC6AA1B6E5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ED339453-61B5-4357-9ABB-C51720541F7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D92C36B6-C4F9-42DF-A4EE-82A53124C2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4181F5CC-02BB-4111-B0BE-891BCC9DEE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11EF6F1-8755-4AAE-922A-C3183B913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A6B8BEB3-F704-43B7-B182-16FE240E1C3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77C1E7-0ED2-470B-A6EC-236D9BD69A8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4311B9F5-696D-9DB4-5598-657346EA28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30531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5108"/>
            <a:ext cx="4773168" cy="20732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SCA tools can provide a couple of benefits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Primarily, security scans can be executed, and Open-Source vulnerabilities identified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Secondarily, can help an organization catalog the Open-Source components (and versions) “in play” already</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B6599DF2-BDFC-4E70-B986-1C153B8D6D0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9CA0AA6-81A2-4618-B508-479540D71B6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5743AF28-8CD1-4197-9B6E-DF6A7362F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94C8979-35C5-4A82-85D6-1FE03CFBC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7503A8D-02C2-44B8-8952-300CE6512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D80D8DD-4CC9-43AF-AE99-980D385CF180}"/>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DF7309-4000-45E5-A9B7-AFC5DE31BEB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DA30CA0-4343-0575-16C4-5A992E4F97B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951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Build</a:t>
            </a:r>
            <a:endParaRPr dirty="0"/>
          </a:p>
        </p:txBody>
      </p:sp>
      <p:sp>
        <p:nvSpPr>
          <p:cNvPr id="377" name="Google Shape;377;p51"/>
          <p:cNvSpPr txBox="1"/>
          <p:nvPr/>
        </p:nvSpPr>
        <p:spPr>
          <a:xfrm>
            <a:off x="3821954" y="1533418"/>
            <a:ext cx="4773168" cy="207666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Resulting report can be used to identify components that have not been properly vetted through governance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Results can be merged with overall build output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Quality gates (manual or automated) can be built around results to prevent move forward if insecure</a:t>
            </a:r>
            <a:endParaRPr sz="1350" dirty="0">
              <a:solidFill>
                <a:schemeClr val="bg1"/>
              </a:solidFill>
              <a:latin typeface="+mn-lt"/>
            </a:endParaRPr>
          </a:p>
          <a:p>
            <a:pPr marL="457189" indent="-323842">
              <a:lnSpc>
                <a:spcPct val="150000"/>
              </a:lnSpc>
              <a:spcBef>
                <a:spcPts val="1000"/>
              </a:spcBef>
              <a:buClr>
                <a:schemeClr val="bg1"/>
              </a:buClr>
              <a:buSzPct val="100000"/>
              <a:buFont typeface="Arial" panose="020B0604020202020204" pitchFamily="34" charset="0"/>
              <a:buChar char="●"/>
            </a:pPr>
            <a:endParaRPr lang="en" sz="1350" dirty="0">
              <a:solidFill>
                <a:schemeClr val="bg1"/>
              </a:solidFill>
              <a:latin typeface="+mn-lt"/>
            </a:endParaRPr>
          </a:p>
        </p:txBody>
      </p:sp>
      <p:grpSp>
        <p:nvGrpSpPr>
          <p:cNvPr id="5" name="Group 4">
            <a:extLst>
              <a:ext uri="{FF2B5EF4-FFF2-40B4-BE49-F238E27FC236}">
                <a16:creationId xmlns:a16="http://schemas.microsoft.com/office/drawing/2014/main" id="{8CB383F7-655A-4703-AE0D-03B6A067D41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F928D9B-B698-4886-8ED3-D3A1E0C150FF}"/>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F75F795-3C7A-46B3-ADAD-6634FE5F8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DE7B2F2-17D6-441F-BF40-BDB7F2E49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EBD16142-4646-4B4F-B530-88D83CA7F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E2A80CB-CCEC-4AA6-8B41-492003399EE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BA835F-0BD8-4098-B81C-D1DDC86427E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BD454E9-7019-F020-E482-724742A66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12479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Using an open-source library is more secure than building something custom? Yes or no,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5E0078B3-0F87-915B-9482-B0117F6101B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57</a:t>
            </a:fld>
            <a:endParaRPr lang="en" dirty="0"/>
          </a:p>
        </p:txBody>
      </p:sp>
    </p:spTree>
    <p:extLst>
      <p:ext uri="{BB962C8B-B14F-4D97-AF65-F5344CB8AC3E}">
        <p14:creationId xmlns:p14="http://schemas.microsoft.com/office/powerpoint/2010/main" val="940038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8CB52-5879-2D2B-4C1F-B375399969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E1A0089-B350-5ECF-41B5-3E8BF6C80126}"/>
              </a:ext>
            </a:extLst>
          </p:cNvPr>
          <p:cNvSpPr>
            <a:spLocks noGrp="1"/>
          </p:cNvSpPr>
          <p:nvPr>
            <p:ph type="title"/>
          </p:nvPr>
        </p:nvSpPr>
        <p:spPr/>
        <p:txBody>
          <a:bodyPr/>
          <a:lstStyle/>
          <a:p>
            <a:r>
              <a:rPr lang="en-US" sz="3200" dirty="0" err="1"/>
              <a:t>DevSecOps</a:t>
            </a:r>
            <a:r>
              <a:rPr lang="en-US" sz="3200" dirty="0"/>
              <a:t> in Test</a:t>
            </a:r>
          </a:p>
        </p:txBody>
      </p:sp>
    </p:spTree>
    <p:extLst>
      <p:ext uri="{BB962C8B-B14F-4D97-AF65-F5344CB8AC3E}">
        <p14:creationId xmlns:p14="http://schemas.microsoft.com/office/powerpoint/2010/main" val="2376906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280822"/>
            <a:ext cx="4773168" cy="258185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rPr>
              <a:t>Includes changes ready for move to QA for additional testing</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 Application Security Testing (DAST) tools provide more sophisticated vulnerability checks</a:t>
            </a:r>
          </a:p>
          <a:p>
            <a:pPr marL="457189" indent="-323842">
              <a:lnSpc>
                <a:spcPct val="150000"/>
              </a:lnSpc>
              <a:buClr>
                <a:schemeClr val="bg1"/>
              </a:buClr>
              <a:buSzPts val="1500"/>
              <a:buFont typeface="Arial" panose="020B0604020202020204" pitchFamily="34" charset="0"/>
              <a:buChar char="●"/>
            </a:pPr>
            <a:r>
              <a:rPr lang="en-US" sz="1350" dirty="0">
                <a:solidFill>
                  <a:schemeClr val="bg1"/>
                </a:solidFill>
              </a:rPr>
              <a:t>Dynamically exercise application’s runtime interfaces using injected data</a:t>
            </a:r>
          </a:p>
        </p:txBody>
      </p:sp>
      <p:grpSp>
        <p:nvGrpSpPr>
          <p:cNvPr id="5" name="Group 4">
            <a:extLst>
              <a:ext uri="{FF2B5EF4-FFF2-40B4-BE49-F238E27FC236}">
                <a16:creationId xmlns:a16="http://schemas.microsoft.com/office/drawing/2014/main" id="{5AA25BF7-CC80-4932-B28D-069FA84BE92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0FEFF9A-938C-4AA2-99A7-122EAF06BC6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F40450B-BA07-4CA9-9EC5-D4D16804B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3ABD22-A09A-4062-8253-BD02D943D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8AA5096E-1D6A-4CA7-999F-7F1D02D46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57A9E54-55F9-44B3-A418-A4D07A447183}"/>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AF2F3F-DFB5-4CA7-AE7A-462416BF2F4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9D977E1D-6464-C65E-EFB0-4A7E744689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4231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a:extLst>
            <a:ext uri="{FF2B5EF4-FFF2-40B4-BE49-F238E27FC236}">
              <a16:creationId xmlns:a16="http://schemas.microsoft.com/office/drawing/2014/main" id="{6EE52BE1-61F1-C189-FA39-84EEB2D3C7E4}"/>
            </a:ext>
          </a:extLst>
        </p:cNvPr>
        <p:cNvGrpSpPr/>
        <p:nvPr/>
      </p:nvGrpSpPr>
      <p:grpSpPr>
        <a:xfrm>
          <a:off x="0" y="0"/>
          <a:ext cx="0" cy="0"/>
          <a:chOff x="0" y="0"/>
          <a:chExt cx="0" cy="0"/>
        </a:xfrm>
      </p:grpSpPr>
      <p:sp>
        <p:nvSpPr>
          <p:cNvPr id="350" name="Google Shape;350;p11">
            <a:extLst>
              <a:ext uri="{FF2B5EF4-FFF2-40B4-BE49-F238E27FC236}">
                <a16:creationId xmlns:a16="http://schemas.microsoft.com/office/drawing/2014/main" id="{CFAB9CC1-B7DE-2BB0-987E-354A00AC1724}"/>
              </a:ext>
            </a:extLst>
          </p:cNvPr>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p>
            <a:pPr marL="0" lvl="0" indent="0" algn="l" rtl="0">
              <a:lnSpc>
                <a:spcPct val="90000"/>
              </a:lnSpc>
              <a:spcBef>
                <a:spcPts val="0"/>
              </a:spcBef>
              <a:spcAft>
                <a:spcPts val="0"/>
              </a:spcAft>
              <a:buSzPts val="2000"/>
              <a:buNone/>
            </a:pPr>
            <a:r>
              <a:rPr lang="en-US" dirty="0">
                <a:solidFill>
                  <a:schemeClr val="dk1"/>
                </a:solidFill>
              </a:rPr>
              <a:t>Learning Objectives</a:t>
            </a:r>
            <a:endParaRPr dirty="0">
              <a:solidFill>
                <a:schemeClr val="dk1"/>
              </a:solidFill>
            </a:endParaRPr>
          </a:p>
        </p:txBody>
      </p:sp>
      <p:sp>
        <p:nvSpPr>
          <p:cNvPr id="351" name="Google Shape;351;p11">
            <a:extLst>
              <a:ext uri="{FF2B5EF4-FFF2-40B4-BE49-F238E27FC236}">
                <a16:creationId xmlns:a16="http://schemas.microsoft.com/office/drawing/2014/main" id="{E3D5A860-8C23-9533-1805-E5942E6B94DE}"/>
              </a:ext>
            </a:extLst>
          </p:cNvPr>
          <p:cNvSpPr txBox="1"/>
          <p:nvPr/>
        </p:nvSpPr>
        <p:spPr>
          <a:xfrm>
            <a:off x="613700" y="1208125"/>
            <a:ext cx="7086600" cy="3221100"/>
          </a:xfrm>
          <a:prstGeom prst="rect">
            <a:avLst/>
          </a:prstGeom>
          <a:noFill/>
          <a:ln>
            <a:noFill/>
          </a:ln>
        </p:spPr>
        <p:txBody>
          <a:bodyPr spcFirstLastPara="1" wrap="square" lIns="91400" tIns="91400" rIns="91400" bIns="91400" anchor="t" anchorCtr="0">
            <a:noAutofit/>
          </a:bodyPr>
          <a:lstStyle/>
          <a:p>
            <a:pPr marL="457200" lvl="0" indent="-323850">
              <a:lnSpc>
                <a:spcPct val="150000"/>
              </a:lnSpc>
              <a:buClr>
                <a:srgbClr val="404040"/>
              </a:buClr>
              <a:buSzPts val="1500"/>
              <a:buFont typeface="Arial"/>
              <a:buChar char="●"/>
            </a:pPr>
            <a:r>
              <a:rPr lang="en-US" sz="1500" dirty="0">
                <a:solidFill>
                  <a:srgbClr val="404040"/>
                </a:solidFill>
              </a:rPr>
              <a:t>Monitor, patch and scan for vulnerabilities in the Operating System (Windows and Linx) and underlying Infrastructure configuration</a:t>
            </a:r>
            <a:endParaRPr sz="1500" b="0" i="0" u="none" strike="noStrike" cap="none" dirty="0">
              <a:solidFill>
                <a:srgbClr val="404040"/>
              </a:solidFill>
              <a:latin typeface="Arial"/>
              <a:ea typeface="Arial"/>
              <a:cs typeface="Arial"/>
              <a:sym typeface="Arial"/>
            </a:endParaRPr>
          </a:p>
          <a:p>
            <a:pPr marL="457200" lvl="0" indent="-323850">
              <a:lnSpc>
                <a:spcPct val="150000"/>
              </a:lnSpc>
              <a:spcBef>
                <a:spcPts val="1000"/>
              </a:spcBef>
              <a:buClr>
                <a:srgbClr val="404040"/>
              </a:buClr>
              <a:buSzPts val="1500"/>
              <a:buFont typeface="Arial"/>
              <a:buChar char="●"/>
            </a:pPr>
            <a:r>
              <a:rPr lang="en-US" sz="1500" dirty="0">
                <a:solidFill>
                  <a:srgbClr val="404040"/>
                </a:solidFill>
              </a:rPr>
              <a:t>Effectively utilize GitLab for Source Code Management and CI/CD, including:</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Understanding and navigating practical activities related to source code repositories in GitLab</a:t>
            </a:r>
          </a:p>
          <a:p>
            <a:pPr marL="914400" lvl="2" indent="-323850">
              <a:lnSpc>
                <a:spcPct val="150000"/>
              </a:lnSpc>
              <a:spcBef>
                <a:spcPts val="1000"/>
              </a:spcBef>
              <a:buClr>
                <a:srgbClr val="404040"/>
              </a:buClr>
              <a:buSzPts val="1500"/>
              <a:buFont typeface="Courier New" panose="02070309020205020404" pitchFamily="49" charset="0"/>
              <a:buChar char="o"/>
            </a:pPr>
            <a:r>
              <a:rPr lang="en-US" dirty="0">
                <a:solidFill>
                  <a:srgbClr val="404040"/>
                </a:solidFill>
              </a:rPr>
              <a:t>Effectively use Software Composition Analysis (SCA), Static Application Security Testing (SAST), and Dynamic Application Security Testing (DAST)</a:t>
            </a:r>
            <a:endParaRPr b="0" i="0" u="none" strike="noStrike" cap="none" dirty="0">
              <a:solidFill>
                <a:srgbClr val="404040"/>
              </a:solidFill>
              <a:sym typeface="Arial"/>
            </a:endParaRPr>
          </a:p>
        </p:txBody>
      </p:sp>
      <p:sp>
        <p:nvSpPr>
          <p:cNvPr id="2" name="Google Shape;238;p2">
            <a:extLst>
              <a:ext uri="{FF2B5EF4-FFF2-40B4-BE49-F238E27FC236}">
                <a16:creationId xmlns:a16="http://schemas.microsoft.com/office/drawing/2014/main" id="{18D23A69-FFC1-A32A-E886-60B7FFE5DA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6</a:t>
            </a:fld>
            <a:endParaRPr/>
          </a:p>
        </p:txBody>
      </p:sp>
      <p:pic>
        <p:nvPicPr>
          <p:cNvPr id="3" name="Graphic 2" descr="Bullseye with solid fill">
            <a:extLst>
              <a:ext uri="{FF2B5EF4-FFF2-40B4-BE49-F238E27FC236}">
                <a16:creationId xmlns:a16="http://schemas.microsoft.com/office/drawing/2014/main" id="{1FD15500-DC95-7BFD-C091-8FFB917BE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384" y="113975"/>
            <a:ext cx="914400" cy="914400"/>
          </a:xfrm>
          <a:prstGeom prst="rect">
            <a:avLst/>
          </a:prstGeom>
        </p:spPr>
      </p:pic>
    </p:spTree>
    <p:extLst>
      <p:ext uri="{BB962C8B-B14F-4D97-AF65-F5344CB8AC3E}">
        <p14:creationId xmlns:p14="http://schemas.microsoft.com/office/powerpoint/2010/main" val="347317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98332" y="1653781"/>
            <a:ext cx="4773168" cy="2208044"/>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DAST tools can use complex combinations of invalid input via fuzzing (</a:t>
            </a:r>
            <a:r>
              <a:rPr lang="en-US" sz="1350" dirty="0">
                <a:solidFill>
                  <a:schemeClr val="bg1"/>
                </a:solidFill>
                <a:latin typeface="+mn-lt"/>
                <a:hlinkClick r:id="rId3"/>
              </a:rPr>
              <a:t>https://triotechsystems.com/fuzz-testing-in-dast-what-it-is-and-how-to-implement-it</a:t>
            </a:r>
            <a:r>
              <a:rPr lang="en-US" sz="1350" dirty="0">
                <a:solidFill>
                  <a:schemeClr val="bg1"/>
                </a:solidFill>
                <a:latin typeface="+mn-lt"/>
              </a:rPr>
              <a: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multiple layers of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 tool like OWASP Zed Proxy or OWASP ZAP is an example (</a:t>
            </a:r>
            <a:r>
              <a:rPr lang="en-US" sz="1350" dirty="0">
                <a:solidFill>
                  <a:schemeClr val="bg1"/>
                </a:solidFill>
                <a:latin typeface="+mn-lt"/>
                <a:hlinkClick r:id="rId4"/>
              </a:rPr>
              <a:t>https://www.zaproxy.org</a:t>
            </a:r>
            <a:r>
              <a:rPr lang="en-US" sz="1350" dirty="0">
                <a:solidFill>
                  <a:schemeClr val="bg1"/>
                </a:solidFill>
                <a:latin typeface="+mn-lt"/>
              </a:rPr>
              <a:t>)</a:t>
            </a:r>
          </a:p>
        </p:txBody>
      </p:sp>
      <p:grpSp>
        <p:nvGrpSpPr>
          <p:cNvPr id="5" name="Group 4">
            <a:extLst>
              <a:ext uri="{FF2B5EF4-FFF2-40B4-BE49-F238E27FC236}">
                <a16:creationId xmlns:a16="http://schemas.microsoft.com/office/drawing/2014/main" id="{9066E48D-A54B-4A0C-BA38-4BBB1BBCD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081F37D-AFA1-48C0-91EA-F69F984091C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02B4FF3F-2637-4192-9A9B-BE8ACA5FF6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5861360-0405-48DA-B22C-6D7B8272BE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328DCF6-168C-46D4-88CA-B41AE597E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817456D6-080A-4E5B-84EC-2FDA0CD98978}"/>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6FDF46-5280-43BE-A748-C2136E8BD4D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3A5447D-98DC-C2FF-6602-129A21FE56C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0861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014"/>
            <a:ext cx="4773168" cy="174347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Two types – passive scan and active scan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Passive scan less aggressive and minimizes use of fuzzing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As a result, not as robust in its ability to find exposure but also takes less time to run</a:t>
            </a:r>
          </a:p>
        </p:txBody>
      </p:sp>
      <p:grpSp>
        <p:nvGrpSpPr>
          <p:cNvPr id="5" name="Group 4">
            <a:extLst>
              <a:ext uri="{FF2B5EF4-FFF2-40B4-BE49-F238E27FC236}">
                <a16:creationId xmlns:a16="http://schemas.microsoft.com/office/drawing/2014/main" id="{9E309143-C4E7-4EF5-A843-1A1D48615BC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2414D5FB-7237-45F3-99CC-32125A23F83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72B5FB7-D7F2-468C-9BE2-4D305A57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D3E748-FDC8-466A-99AE-4159EA119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716DA47-19F3-4215-9FDF-8A61759F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6003193-7909-4A00-936A-538BE2B13452}"/>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410EBF-BBE6-4432-AA8A-40BB6D7304C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7077071-08CF-3D58-6241-2074B2A3973B}"/>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97414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669956"/>
            <a:ext cx="4773168" cy="180358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that, passive scan can be good fit for CI/CD pipelines, especially those that look to push updates at a greater frequency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For the C (continuous) part, need flows to complete quickly</a:t>
            </a:r>
          </a:p>
        </p:txBody>
      </p:sp>
      <p:grpSp>
        <p:nvGrpSpPr>
          <p:cNvPr id="13" name="Group 12">
            <a:extLst>
              <a:ext uri="{FF2B5EF4-FFF2-40B4-BE49-F238E27FC236}">
                <a16:creationId xmlns:a16="http://schemas.microsoft.com/office/drawing/2014/main" id="{E18A7522-3907-4F6F-83A4-46843BE36F7F}"/>
              </a:ext>
            </a:extLst>
          </p:cNvPr>
          <p:cNvGrpSpPr/>
          <p:nvPr/>
        </p:nvGrpSpPr>
        <p:grpSpPr>
          <a:xfrm>
            <a:off x="472500" y="3375061"/>
            <a:ext cx="2116588" cy="616449"/>
            <a:chOff x="630000" y="4500081"/>
            <a:chExt cx="2822117" cy="821932"/>
          </a:xfrm>
        </p:grpSpPr>
        <p:sp>
          <p:nvSpPr>
            <p:cNvPr id="14" name="Arrow: Left 13">
              <a:extLst>
                <a:ext uri="{FF2B5EF4-FFF2-40B4-BE49-F238E27FC236}">
                  <a16:creationId xmlns:a16="http://schemas.microsoft.com/office/drawing/2014/main" id="{DF484F02-A16B-4BEC-AB47-610DC827AC66}"/>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15" name="Graphic 14" descr="Lock with solid fill">
              <a:extLst>
                <a:ext uri="{FF2B5EF4-FFF2-40B4-BE49-F238E27FC236}">
                  <a16:creationId xmlns:a16="http://schemas.microsoft.com/office/drawing/2014/main" id="{EC7ED6FD-6C9B-4464-B0CE-21526965B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16" name="Graphic 15" descr="Lock with solid fill">
              <a:extLst>
                <a:ext uri="{FF2B5EF4-FFF2-40B4-BE49-F238E27FC236}">
                  <a16:creationId xmlns:a16="http://schemas.microsoft.com/office/drawing/2014/main" id="{E9CE8920-B7B9-4D66-964E-5DEA84160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17" name="Graphic 16" descr="Lock with solid fill">
              <a:extLst>
                <a:ext uri="{FF2B5EF4-FFF2-40B4-BE49-F238E27FC236}">
                  <a16:creationId xmlns:a16="http://schemas.microsoft.com/office/drawing/2014/main" id="{78FD51C0-AB51-4711-AB80-963507E85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8" name="Straight Arrow Connector 17">
              <a:extLst>
                <a:ext uri="{FF2B5EF4-FFF2-40B4-BE49-F238E27FC236}">
                  <a16:creationId xmlns:a16="http://schemas.microsoft.com/office/drawing/2014/main" id="{6060C411-6814-43F9-8748-D02DF2583B6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45CD9-85F4-454D-98D1-433848AAD1C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622DDFBD-2A11-1DF7-4D35-859818688BF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59817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15844"/>
            <a:ext cx="4773168" cy="2111813"/>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Active scans are more aggressive in their attack approach</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Make extensive use of fuzzing to elevate level of attack sophistication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Send multiple requests, continually altering request data to simulate attack payloads</a:t>
            </a:r>
          </a:p>
        </p:txBody>
      </p:sp>
      <p:grpSp>
        <p:nvGrpSpPr>
          <p:cNvPr id="5" name="Group 4">
            <a:extLst>
              <a:ext uri="{FF2B5EF4-FFF2-40B4-BE49-F238E27FC236}">
                <a16:creationId xmlns:a16="http://schemas.microsoft.com/office/drawing/2014/main" id="{68C560DB-27B0-4D1C-B4E9-E86B74ABFC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74FEE86E-5276-4C7E-9D2A-31A9CCD77D33}"/>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95AB761-AA19-4745-ABEF-74DAA8A0F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DD30B7-60EA-4B98-97B1-F23BAE505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62D4A2F-C6AF-420D-A4D5-F01365FFC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C94357A-C391-4EF2-A876-CE8DFA86081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12927B-C6D8-4C85-A21F-6D5B1DF8C1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CDA41B81-9154-4BF5-ABB7-07B26CFA642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604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530491"/>
            <a:ext cx="4773168" cy="208251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make use of a technique called “spidering”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Allows the scan to crawl a site or service to simulate sequenced or multi-level attacks (stateful attacks)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be very effective in securing a site or service but also takes much longer to execute (due to added complexity and sophistication)</a:t>
            </a:r>
          </a:p>
        </p:txBody>
      </p:sp>
      <p:grpSp>
        <p:nvGrpSpPr>
          <p:cNvPr id="5" name="Group 4">
            <a:extLst>
              <a:ext uri="{FF2B5EF4-FFF2-40B4-BE49-F238E27FC236}">
                <a16:creationId xmlns:a16="http://schemas.microsoft.com/office/drawing/2014/main" id="{7FB6E79E-E9EE-465C-A58B-3399F73993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8A471FB0-B0F1-47CC-950C-149202EB4D0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88C1CF4-CB3B-49A8-91C9-FD75D4230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754DAFA-D5C8-4AD4-AEF5-CCB13D746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2A3C4580-5EE5-4345-A14D-49A653998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D032115C-CA59-4186-B9CB-41C02FEDC61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394AE4-3F55-46CC-8092-06E75ED8961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B5EF9D4-D862-45DD-09C9-83D785B895A9}"/>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2779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700808"/>
            <a:ext cx="4773168" cy="174188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Because of its more aggressive nature, should only be executed against owned sites and in a sandboxed environment (risky)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active scans are scheduled to occur out-of-band on a regular basis (weekly, nightly, etc.)</a:t>
            </a:r>
          </a:p>
        </p:txBody>
      </p:sp>
      <p:grpSp>
        <p:nvGrpSpPr>
          <p:cNvPr id="5" name="Group 4">
            <a:extLst>
              <a:ext uri="{FF2B5EF4-FFF2-40B4-BE49-F238E27FC236}">
                <a16:creationId xmlns:a16="http://schemas.microsoft.com/office/drawing/2014/main" id="{D2A22CF6-41A4-40BC-9DA9-AF88A99B6E83}"/>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D1ECDBD8-C67A-4B78-A7CA-70B1A35E04B4}"/>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847D7FBF-BE8D-46FE-8B42-058A739F86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2EA487F-02DC-443B-941D-156B7282C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A2A252F6-276C-4E45-B8F0-9A325AF01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C5EF4B6A-02FD-42E3-A429-89F15E24573F}"/>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D7594A2-5985-4C3E-A3BE-B5673453A7A2}"/>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C77455D-3950-0CD6-20F3-639B156521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0509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Test</a:t>
            </a:r>
            <a:endParaRPr dirty="0"/>
          </a:p>
        </p:txBody>
      </p:sp>
      <p:sp>
        <p:nvSpPr>
          <p:cNvPr id="377" name="Google Shape;377;p51"/>
          <p:cNvSpPr txBox="1"/>
          <p:nvPr/>
        </p:nvSpPr>
        <p:spPr>
          <a:xfrm>
            <a:off x="3821954" y="1363003"/>
            <a:ext cx="4773168" cy="241749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addition to the automated scans, traditional functional test scripts and manual testing may be used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Should include security-focused testing as well (or in separate PEN testing)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Tests should be informed by prioritized set of vulnerabilities identified during threat modeling</a:t>
            </a:r>
          </a:p>
        </p:txBody>
      </p:sp>
      <p:grpSp>
        <p:nvGrpSpPr>
          <p:cNvPr id="5" name="Group 4">
            <a:extLst>
              <a:ext uri="{FF2B5EF4-FFF2-40B4-BE49-F238E27FC236}">
                <a16:creationId xmlns:a16="http://schemas.microsoft.com/office/drawing/2014/main" id="{3C3868BE-24A8-4C13-9FA8-74F95B3DD2A9}"/>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52B78CE9-95A1-45EF-A4D1-573AC19FE257}"/>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65D39C4C-97BB-4491-B1BA-E25037F33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1033FF6-066F-4712-A733-E77623575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343B1FEC-EE5D-4D86-A70B-0864EFEC6B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5B90ABD3-720D-4E0C-9CA5-5BE059460FC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B5898F-5449-4DA9-ADC0-EC2D12D0CDFF}"/>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6EE786F-7F93-50F6-9A22-E7A4A5AEF3DD}"/>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1957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Which type of dynamic scan (passive or active) is more effective, and why?</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99BF1289-13B3-6817-9A0D-3D14AB541792}"/>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67</a:t>
            </a:fld>
            <a:endParaRPr lang="en" dirty="0"/>
          </a:p>
        </p:txBody>
      </p:sp>
    </p:spTree>
    <p:extLst>
      <p:ext uri="{BB962C8B-B14F-4D97-AF65-F5344CB8AC3E}">
        <p14:creationId xmlns:p14="http://schemas.microsoft.com/office/powerpoint/2010/main" val="1026443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944E-765C-CC12-39D9-D1995642C5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6648903-EB89-18C5-089E-7614A5167A09}"/>
              </a:ext>
            </a:extLst>
          </p:cNvPr>
          <p:cNvSpPr>
            <a:spLocks noGrp="1"/>
          </p:cNvSpPr>
          <p:nvPr>
            <p:ph type="title"/>
          </p:nvPr>
        </p:nvSpPr>
        <p:spPr/>
        <p:txBody>
          <a:bodyPr/>
          <a:lstStyle/>
          <a:p>
            <a:r>
              <a:rPr lang="en-US" sz="3200" dirty="0" err="1"/>
              <a:t>DevSecOps</a:t>
            </a:r>
            <a:r>
              <a:rPr lang="en-US" sz="3200" dirty="0"/>
              <a:t> in Release</a:t>
            </a:r>
          </a:p>
        </p:txBody>
      </p:sp>
    </p:spTree>
    <p:extLst>
      <p:ext uri="{BB962C8B-B14F-4D97-AF65-F5344CB8AC3E}">
        <p14:creationId xmlns:p14="http://schemas.microsoft.com/office/powerpoint/2010/main" val="4110224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785540"/>
            <a:ext cx="4773168" cy="15724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Software confirmed ready for release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Often deployed to a pre-prod environment (like staging)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include automated “smoke” testing</a:t>
            </a:r>
          </a:p>
        </p:txBody>
      </p:sp>
      <p:grpSp>
        <p:nvGrpSpPr>
          <p:cNvPr id="5" name="Group 4">
            <a:extLst>
              <a:ext uri="{FF2B5EF4-FFF2-40B4-BE49-F238E27FC236}">
                <a16:creationId xmlns:a16="http://schemas.microsoft.com/office/drawing/2014/main" id="{0DFB867E-21C2-43F7-8D66-720D35C5F3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B3BBC10-51F7-429B-966C-32F34C744588}"/>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24EB4864-54A9-4F03-87AE-F8A91521D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96859CED-61F3-46D1-B743-5DA504E03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E5D5120-5EDA-474A-9486-D27F3BF8A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5C55B64-D351-48F6-9AD1-AA8C14ABD84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8C10D0-D05D-4F21-8220-9938C9B33BF9}"/>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627C20F-FA3C-6F84-7310-C0B6E2872B2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279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D34B-F4AF-B09C-DAFC-CD8C865422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B767A7-99B0-3D83-1DA0-B881DAF8ABDD}"/>
              </a:ext>
            </a:extLst>
          </p:cNvPr>
          <p:cNvSpPr>
            <a:spLocks noGrp="1"/>
          </p:cNvSpPr>
          <p:nvPr>
            <p:ph type="title"/>
          </p:nvPr>
        </p:nvSpPr>
        <p:spPr/>
        <p:txBody>
          <a:bodyPr/>
          <a:lstStyle/>
          <a:p>
            <a:r>
              <a:rPr lang="en-US" dirty="0"/>
              <a:t>CI/CD as a Capability / Differentiator</a:t>
            </a:r>
          </a:p>
        </p:txBody>
      </p:sp>
    </p:spTree>
    <p:extLst>
      <p:ext uri="{BB962C8B-B14F-4D97-AF65-F5344CB8AC3E}">
        <p14:creationId xmlns:p14="http://schemas.microsoft.com/office/powerpoint/2010/main" val="2182708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373290"/>
            <a:ext cx="4773168" cy="239692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This phase may also include security-specific scans as a “last mile” protection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SAST, SCA, and DAST scans may be repeated in this environment as a double-check</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Port scans can also be used (depending on how closely this env matches prod) to help validate exposure at network communication layer</a:t>
            </a:r>
          </a:p>
        </p:txBody>
      </p:sp>
      <p:grpSp>
        <p:nvGrpSpPr>
          <p:cNvPr id="5" name="Group 4">
            <a:extLst>
              <a:ext uri="{FF2B5EF4-FFF2-40B4-BE49-F238E27FC236}">
                <a16:creationId xmlns:a16="http://schemas.microsoft.com/office/drawing/2014/main" id="{6AB27EDA-1791-4535-8FAD-81A14D46A6F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16589E33-481E-4EB0-BFA1-477B4409BCF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1D45139-6943-4F77-902E-7F77062E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675EC559-E664-4884-9F85-1FC2EB288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1D11BD94-DCB7-45BA-9546-C54F2A85F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7791717-63F4-407C-8241-517223F5C67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A54E11-95C1-437B-8533-FEAFFDA99407}"/>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9BCC145-D42C-2541-AE3E-44E79533F90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23549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Release</a:t>
            </a:r>
            <a:endParaRPr dirty="0"/>
          </a:p>
        </p:txBody>
      </p:sp>
      <p:sp>
        <p:nvSpPr>
          <p:cNvPr id="377" name="Google Shape;377;p51"/>
          <p:cNvSpPr txBox="1"/>
          <p:nvPr/>
        </p:nvSpPr>
        <p:spPr>
          <a:xfrm>
            <a:off x="3821954" y="1523711"/>
            <a:ext cx="4773168" cy="2096079"/>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Additionally, this stage can utilize application logging as a type of validation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Provides a unique opportunity to confirm correct sanitization of log detail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Also, can include verification of specific </a:t>
            </a:r>
            <a:r>
              <a:rPr lang="en-US" sz="1350" dirty="0" err="1">
                <a:solidFill>
                  <a:schemeClr val="bg1"/>
                </a:solidFill>
                <a:latin typeface="+mn-lt"/>
              </a:rPr>
              <a:t>AuthN</a:t>
            </a:r>
            <a:r>
              <a:rPr lang="en-US" sz="1350" dirty="0">
                <a:solidFill>
                  <a:schemeClr val="bg1"/>
                </a:solidFill>
                <a:latin typeface="+mn-lt"/>
              </a:rPr>
              <a:t>/</a:t>
            </a:r>
            <a:r>
              <a:rPr lang="en-US" sz="1350" dirty="0" err="1">
                <a:solidFill>
                  <a:schemeClr val="bg1"/>
                </a:solidFill>
                <a:latin typeface="+mn-lt"/>
              </a:rPr>
              <a:t>AuthZ</a:t>
            </a:r>
            <a:r>
              <a:rPr lang="en-US" sz="1350" dirty="0">
                <a:solidFill>
                  <a:schemeClr val="bg1"/>
                </a:solidFill>
                <a:latin typeface="+mn-lt"/>
              </a:rPr>
              <a:t> controls prior to a prod release</a:t>
            </a:r>
          </a:p>
        </p:txBody>
      </p:sp>
      <p:grpSp>
        <p:nvGrpSpPr>
          <p:cNvPr id="5" name="Group 4">
            <a:extLst>
              <a:ext uri="{FF2B5EF4-FFF2-40B4-BE49-F238E27FC236}">
                <a16:creationId xmlns:a16="http://schemas.microsoft.com/office/drawing/2014/main" id="{B17223DD-EC31-4CE3-AE65-40BD5A4C7DE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FBBED971-AEF5-4CC6-8382-625745452C70}"/>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F9C69675-2272-4D8D-B5C8-C34307E61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708312F9-4797-4EF3-A63B-A895A8EA4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4917D303-336D-4C70-BA29-3B952ACB4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1D26E1B-8B2E-4997-AD85-BF2F0FA0121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AEA3478-E87B-43F8-985C-36668BBAFE0E}"/>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FDF8173-F61D-0011-5554-D4747AA632D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92052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other types of security checks (besides rerunning SAST, SCA, and DAST scans) are effective as part of the Release phase?</a:t>
            </a:r>
          </a:p>
          <a:p>
            <a:pPr algn="ctr"/>
            <a:endParaRPr lang="en-US" sz="2100" dirty="0">
              <a:solidFill>
                <a:srgbClr val="575757"/>
              </a:solidFill>
            </a:endParaRPr>
          </a:p>
          <a:p>
            <a:pPr algn="ctr"/>
            <a:r>
              <a:rPr lang="en-US" sz="2100" dirty="0">
                <a:solidFill>
                  <a:srgbClr val="575757"/>
                </a:solidFill>
              </a:rPr>
              <a:t>Type your answer in chat</a:t>
            </a:r>
          </a:p>
        </p:txBody>
      </p:sp>
      <p:sp>
        <p:nvSpPr>
          <p:cNvPr id="8" name="Slide Number Placeholder 3">
            <a:extLst>
              <a:ext uri="{FF2B5EF4-FFF2-40B4-BE49-F238E27FC236}">
                <a16:creationId xmlns:a16="http://schemas.microsoft.com/office/drawing/2014/main" id="{D5C613A8-D2FB-2E9C-1EF6-3BEB8C562BC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060598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8E43-BDE9-548D-7752-5BC63D537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D79E3B-5848-72D4-FB3D-C123235CC550}"/>
              </a:ext>
            </a:extLst>
          </p:cNvPr>
          <p:cNvSpPr>
            <a:spLocks noGrp="1"/>
          </p:cNvSpPr>
          <p:nvPr>
            <p:ph type="title"/>
          </p:nvPr>
        </p:nvSpPr>
        <p:spPr/>
        <p:txBody>
          <a:bodyPr/>
          <a:lstStyle/>
          <a:p>
            <a:r>
              <a:rPr lang="en-US" sz="3200" dirty="0" err="1"/>
              <a:t>DevSecOps</a:t>
            </a:r>
            <a:r>
              <a:rPr lang="en-US" sz="3200" dirty="0"/>
              <a:t> in Operate</a:t>
            </a:r>
          </a:p>
        </p:txBody>
      </p:sp>
    </p:spTree>
    <p:extLst>
      <p:ext uri="{BB962C8B-B14F-4D97-AF65-F5344CB8AC3E}">
        <p14:creationId xmlns:p14="http://schemas.microsoft.com/office/powerpoint/2010/main" val="23780139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31082"/>
            <a:ext cx="4773168" cy="2281337"/>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In this stage, monitoring and alerting become paramount for capturing and notifying support of any security exposure “in the wild”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telemetry, and event detail become useful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Likely not everything will be found prior – ongoing vigilance is a must</a:t>
            </a:r>
          </a:p>
        </p:txBody>
      </p:sp>
      <p:grpSp>
        <p:nvGrpSpPr>
          <p:cNvPr id="5" name="Group 4">
            <a:extLst>
              <a:ext uri="{FF2B5EF4-FFF2-40B4-BE49-F238E27FC236}">
                <a16:creationId xmlns:a16="http://schemas.microsoft.com/office/drawing/2014/main" id="{2CA0CFC4-6107-4578-B9EF-745859D145BA}"/>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B52FB1B3-7497-4D30-953B-4C6AB403C5E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CD12146A-908F-4659-B5C2-39A0A38BAB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5F200E3E-2B1A-4358-8621-7FA20235A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A6DD61F-F93B-4729-A3D6-5CCA23E87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8210A-BB50-437A-BAEC-C9165288DAB4}"/>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1C423-A590-45F6-AB9B-4EF0624DCC86}"/>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21FA3DD9-AC79-D0F2-B161-E8D533AC1C4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4252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73463"/>
            <a:ext cx="4773168" cy="2196575"/>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When (not if) something happens, Root Cause Analysis (RCA) is important</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Helps with understanding the why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Can also help with identifying short-term workarounds (to stop the bleeding) and long-term fixes (for enhancement prioritization)</a:t>
            </a:r>
          </a:p>
        </p:txBody>
      </p:sp>
      <p:grpSp>
        <p:nvGrpSpPr>
          <p:cNvPr id="5" name="Group 4">
            <a:extLst>
              <a:ext uri="{FF2B5EF4-FFF2-40B4-BE49-F238E27FC236}">
                <a16:creationId xmlns:a16="http://schemas.microsoft.com/office/drawing/2014/main" id="{026973B9-F157-4B50-BE58-41F3AF5DDE47}"/>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01D6ABF7-E7FD-4681-BB4B-82046585BA9D}"/>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49F012A-EC9C-4C39-81CC-4CD75AD2E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1E3800BA-B9EE-4363-B180-380722BC1C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0916DA23-27CC-4941-8A47-C9BD4EA13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FF52F6BE-D8C1-4F03-9ECC-80FA43755267}"/>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DF6328-E2C7-41E4-BE30-4D04A737720B}"/>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8102B5D-149B-2F4C-AA61-AF8CE1BA3A97}"/>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618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400260"/>
            <a:ext cx="4773168" cy="2342981"/>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Preceding detail can feed dashboards or reports to help stakeholders visualize the security posture of the system and org</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System logs can also be used to satisfy auditing requirements (depending on the industry)</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Key Performance Indicators (KPIs) can be used to measure</a:t>
            </a:r>
          </a:p>
        </p:txBody>
      </p:sp>
      <p:grpSp>
        <p:nvGrpSpPr>
          <p:cNvPr id="5" name="Group 4">
            <a:extLst>
              <a:ext uri="{FF2B5EF4-FFF2-40B4-BE49-F238E27FC236}">
                <a16:creationId xmlns:a16="http://schemas.microsoft.com/office/drawing/2014/main" id="{0DBB14B7-D719-440D-8C28-B66304513611}"/>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6501B010-3072-437E-ABF9-0762470820A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10470E65-5E7A-437D-9DF8-0C9950F75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EB30A1EA-D1B1-403A-BD71-B5D33F8A3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CE1440BA-51D8-4A5F-AF07-8E7BA3A0D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6BCA3F85-12CF-4613-861F-FEE388CCD869}"/>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97AEE6-4AA1-487F-BC5D-9660B31E1A6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343B3B5-9D27-C191-2828-5E433BD6CDBA}"/>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29333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Shifting Security Left – Operate</a:t>
            </a:r>
            <a:endParaRPr dirty="0"/>
          </a:p>
        </p:txBody>
      </p:sp>
      <p:sp>
        <p:nvSpPr>
          <p:cNvPr id="377" name="Google Shape;377;p51"/>
          <p:cNvSpPr txBox="1"/>
          <p:nvPr/>
        </p:nvSpPr>
        <p:spPr>
          <a:xfrm>
            <a:off x="3821954" y="1692549"/>
            <a:ext cx="4773168" cy="1758402"/>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Number of security-related tickets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Build or release delays caused by security alerts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Mean time to compliance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These can all help support the Continuous Improvement function in the area of security focus</a:t>
            </a:r>
          </a:p>
        </p:txBody>
      </p:sp>
      <p:grpSp>
        <p:nvGrpSpPr>
          <p:cNvPr id="5" name="Group 4">
            <a:extLst>
              <a:ext uri="{FF2B5EF4-FFF2-40B4-BE49-F238E27FC236}">
                <a16:creationId xmlns:a16="http://schemas.microsoft.com/office/drawing/2014/main" id="{606D186C-4321-46DD-BE00-70C3766F8D82}"/>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4862DE2D-45AA-4A9A-B933-959C7507D90A}"/>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71BD310-E7AD-45AB-AAC0-9273272C43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A6ED3C9D-3EFD-4EAA-8C00-7AA65491B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F6D2BA7C-02E3-4E02-B2C9-051F45FCB2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EC305A15-DA05-494C-A966-CB36DF232A6D}"/>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8BEB2B-C5A0-42E1-BE57-3A00955BB694}"/>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D728672-DBE8-4171-AD58-C6F80FE6072A}"/>
              </a:ext>
            </a:extLst>
          </p:cNvPr>
          <p:cNvSpPr txBox="1"/>
          <p:nvPr/>
        </p:nvSpPr>
        <p:spPr>
          <a:xfrm>
            <a:off x="3787654" y="1120837"/>
            <a:ext cx="2420885" cy="4381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800" dirty="0">
                <a:solidFill>
                  <a:schemeClr val="bg1"/>
                </a:solidFill>
              </a:rPr>
              <a:t>Examples</a:t>
            </a:r>
          </a:p>
        </p:txBody>
      </p:sp>
      <p:sp>
        <p:nvSpPr>
          <p:cNvPr id="4" name="Slide Number Placeholder 3">
            <a:extLst>
              <a:ext uri="{FF2B5EF4-FFF2-40B4-BE49-F238E27FC236}">
                <a16:creationId xmlns:a16="http://schemas.microsoft.com/office/drawing/2014/main" id="{974694AC-4BAA-B5AC-C209-52A1CA117B7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2815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592173"/>
            <a:ext cx="6210728" cy="19591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What is one Key Performance Indicator (KPI) or metric you would recommend using (or have used) to evaluate the security posture of a system running in production?</a:t>
            </a:r>
          </a:p>
          <a:p>
            <a:pPr algn="ctr"/>
            <a:endParaRPr lang="en-US" sz="2100" dirty="0">
              <a:solidFill>
                <a:srgbClr val="575757"/>
              </a:solidFill>
            </a:endParaRPr>
          </a:p>
          <a:p>
            <a:pPr algn="ctr"/>
            <a:r>
              <a:rPr lang="en-US" sz="2100" dirty="0">
                <a:solidFill>
                  <a:srgbClr val="575757"/>
                </a:solidFill>
              </a:rPr>
              <a:t>Type your answer in chat</a:t>
            </a:r>
          </a:p>
        </p:txBody>
      </p:sp>
      <p:sp>
        <p:nvSpPr>
          <p:cNvPr id="2" name="Slide Number Placeholder 3">
            <a:extLst>
              <a:ext uri="{FF2B5EF4-FFF2-40B4-BE49-F238E27FC236}">
                <a16:creationId xmlns:a16="http://schemas.microsoft.com/office/drawing/2014/main" id="{F1318B37-232D-C03B-4C72-7A8D5422D17E}"/>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78</a:t>
            </a:fld>
            <a:endParaRPr lang="en" dirty="0"/>
          </a:p>
        </p:txBody>
      </p:sp>
    </p:spTree>
    <p:extLst>
      <p:ext uri="{BB962C8B-B14F-4D97-AF65-F5344CB8AC3E}">
        <p14:creationId xmlns:p14="http://schemas.microsoft.com/office/powerpoint/2010/main" val="1219386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192F-BDFB-34B3-3241-15407182CE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B09CE8-2192-E17B-0435-60BB4742B58D}"/>
              </a:ext>
            </a:extLst>
          </p:cNvPr>
          <p:cNvSpPr>
            <a:spLocks noGrp="1"/>
          </p:cNvSpPr>
          <p:nvPr>
            <p:ph type="title"/>
          </p:nvPr>
        </p:nvSpPr>
        <p:spPr/>
        <p:txBody>
          <a:bodyPr/>
          <a:lstStyle/>
          <a:p>
            <a:r>
              <a:rPr lang="en-US" sz="3200" dirty="0"/>
              <a:t>Additional Considerations</a:t>
            </a:r>
          </a:p>
        </p:txBody>
      </p:sp>
    </p:spTree>
    <p:extLst>
      <p:ext uri="{BB962C8B-B14F-4D97-AF65-F5344CB8AC3E}">
        <p14:creationId xmlns:p14="http://schemas.microsoft.com/office/powerpoint/2010/main" val="176852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1C826-DCA0-48B6-AA31-041C474F8C3F}"/>
              </a:ext>
            </a:extLst>
          </p:cNvPr>
          <p:cNvSpPr>
            <a:spLocks noGrp="1"/>
          </p:cNvSpPr>
          <p:nvPr>
            <p:ph type="title"/>
          </p:nvPr>
        </p:nvSpPr>
        <p:spPr/>
        <p:txBody>
          <a:bodyPr/>
          <a:lstStyle/>
          <a:p>
            <a:r>
              <a:rPr lang="en-US" sz="3200" dirty="0"/>
              <a:t>What a difference 45 minutes can make!!</a:t>
            </a:r>
          </a:p>
        </p:txBody>
      </p:sp>
    </p:spTree>
    <p:extLst>
      <p:ext uri="{BB962C8B-B14F-4D97-AF65-F5344CB8AC3E}">
        <p14:creationId xmlns:p14="http://schemas.microsoft.com/office/powerpoint/2010/main" val="26325627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SAST</a:t>
            </a:r>
            <a:endParaRPr dirty="0"/>
          </a:p>
        </p:txBody>
      </p:sp>
      <p:sp>
        <p:nvSpPr>
          <p:cNvPr id="377" name="Google Shape;377;p51"/>
          <p:cNvSpPr txBox="1"/>
          <p:nvPr/>
        </p:nvSpPr>
        <p:spPr>
          <a:xfrm>
            <a:off x="3821954" y="961200"/>
            <a:ext cx="4773168" cy="3221100"/>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Be aware that SAST tools have the propensity for false positives (depending on tooling employed)</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may err on the side of caution with security scans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Might require that an organization customize the tool to more accurately report on environment and application</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Otherwise, teams run the risk of wasting time on non-value add activities, impeding “frictionless security”</a:t>
            </a:r>
          </a:p>
        </p:txBody>
      </p:sp>
      <p:grpSp>
        <p:nvGrpSpPr>
          <p:cNvPr id="5" name="Group 4">
            <a:extLst>
              <a:ext uri="{FF2B5EF4-FFF2-40B4-BE49-F238E27FC236}">
                <a16:creationId xmlns:a16="http://schemas.microsoft.com/office/drawing/2014/main" id="{06BA79D4-3882-449D-9DA5-68A72C39AE2B}"/>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C923CFDE-62C4-4F45-AE6E-B8F3E11C1989}"/>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4C8062C1-E577-4823-8653-6D00E881D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8F8B91A4-4046-4F52-ADDC-3BD6FDE0B9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D0C6997E-F4EE-4974-9C99-DC5C758859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72A55FA3-A325-4AC8-AA74-58C6140E0931}"/>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F60586-BA29-4C07-A63F-C64EE61805A0}"/>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FD09A6-02A3-29E5-6173-A48C71EA92B1}"/>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191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Containers</a:t>
            </a:r>
            <a:endParaRPr dirty="0"/>
          </a:p>
        </p:txBody>
      </p:sp>
      <p:sp>
        <p:nvSpPr>
          <p:cNvPr id="377" name="Google Shape;377;p51"/>
          <p:cNvSpPr txBox="1"/>
          <p:nvPr/>
        </p:nvSpPr>
        <p:spPr>
          <a:xfrm>
            <a:off x="3821954" y="1334762"/>
            <a:ext cx="4773168" cy="2656748"/>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If application profile includes containers or container orchestration (k8s), additional consideration required relative to security of images</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Aqua (</a:t>
            </a:r>
            <a:r>
              <a:rPr lang="en-US" sz="1350" dirty="0">
                <a:solidFill>
                  <a:schemeClr val="bg1"/>
                </a:solidFill>
                <a:latin typeface="+mn-lt"/>
                <a:hlinkClick r:id="rId3"/>
              </a:rPr>
              <a:t>https://www.aquasec.com</a:t>
            </a:r>
            <a:r>
              <a:rPr lang="en-US" sz="1350" dirty="0">
                <a:solidFill>
                  <a:schemeClr val="bg1"/>
                </a:solidFill>
                <a:latin typeface="+mn-lt"/>
              </a:rPr>
              <a:t>) and Prisma Cloud (</a:t>
            </a:r>
            <a:r>
              <a:rPr lang="en-US" sz="1350" dirty="0">
                <a:solidFill>
                  <a:schemeClr val="bg1"/>
                </a:solidFill>
                <a:latin typeface="+mn-lt"/>
                <a:hlinkClick r:id="rId4"/>
              </a:rPr>
              <a:t>https://www.prismacloud.io/prisma/cloud/cloud-workload-protection-platform</a:t>
            </a:r>
            <a:r>
              <a:rPr lang="en-US" sz="1350" dirty="0">
                <a:solidFill>
                  <a:schemeClr val="bg1"/>
                </a:solidFill>
                <a:latin typeface="+mn-lt"/>
              </a:rPr>
              <a:t>) can help with scanning of container images</a:t>
            </a:r>
          </a:p>
        </p:txBody>
      </p:sp>
      <p:grpSp>
        <p:nvGrpSpPr>
          <p:cNvPr id="5" name="Group 4">
            <a:extLst>
              <a:ext uri="{FF2B5EF4-FFF2-40B4-BE49-F238E27FC236}">
                <a16:creationId xmlns:a16="http://schemas.microsoft.com/office/drawing/2014/main" id="{D60D8A82-F390-4205-AF03-F94AACFD3D64}"/>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AD1AA155-9309-4A70-AF8F-8268095B0C4B}"/>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EA68B3B0-B85E-43DD-B3C2-4A6EF9C48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CB454A7D-6E5D-4B5B-97F1-29FD620F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79F302EC-CB33-4CFB-AD4A-C05C049F1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20837949-D59B-41DD-91E3-629CCBD6DC4C}"/>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6CD7B6-7072-4F64-8278-F48F1DC0C17C}"/>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3">
            <a:extLst>
              <a:ext uri="{FF2B5EF4-FFF2-40B4-BE49-F238E27FC236}">
                <a16:creationId xmlns:a16="http://schemas.microsoft.com/office/drawing/2014/main" id="{14DBE164-6983-42DB-3BDF-A87C8E77684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44450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prstGeom prst="rect">
            <a:avLst/>
          </a:prstGeom>
        </p:spPr>
        <p:txBody>
          <a:bodyPr spcFirstLastPara="1" vert="horz" wrap="square" lIns="45700" tIns="45700" rIns="45700" bIns="45700" rtlCol="0" anchor="b" anchorCtr="0">
            <a:noAutofit/>
          </a:bodyPr>
          <a:lstStyle/>
          <a:p>
            <a:r>
              <a:rPr lang="en" dirty="0"/>
              <a:t>Other Key Considerations – Sensitive Config</a:t>
            </a:r>
            <a:endParaRPr dirty="0"/>
          </a:p>
        </p:txBody>
      </p:sp>
      <p:sp>
        <p:nvSpPr>
          <p:cNvPr id="377" name="Google Shape;377;p51"/>
          <p:cNvSpPr txBox="1"/>
          <p:nvPr/>
        </p:nvSpPr>
        <p:spPr>
          <a:xfrm>
            <a:off x="3821954" y="1184502"/>
            <a:ext cx="4773168" cy="2774496"/>
          </a:xfrm>
          <a:prstGeom prst="rect">
            <a:avLst/>
          </a:prstGeom>
          <a:noFill/>
          <a:ln>
            <a:noFill/>
          </a:ln>
        </p:spPr>
        <p:txBody>
          <a:bodyPr spcFirstLastPara="1" wrap="square" lIns="91400" tIns="91400" rIns="91400" bIns="91400" anchor="t" anchorCtr="0">
            <a:noAutofit/>
          </a:bodyPr>
          <a:lstStyle/>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Sensitive configuration data and app secrets (e.g., connection strings, passwords, etc.) should never be hardcoded in source</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Run the risk of checking into and exposing via source control</a:t>
            </a:r>
          </a:p>
          <a:p>
            <a:pPr marL="457189" indent="-323842">
              <a:lnSpc>
                <a:spcPct val="150000"/>
              </a:lnSpc>
              <a:buClr>
                <a:schemeClr val="bg1"/>
              </a:buClr>
              <a:buSzPct val="100000"/>
              <a:buFont typeface="Arial" panose="020B0604020202020204" pitchFamily="34" charset="0"/>
              <a:buChar char="●"/>
            </a:pPr>
            <a:r>
              <a:rPr lang="en-US" sz="1350" dirty="0">
                <a:solidFill>
                  <a:schemeClr val="bg1"/>
                </a:solidFill>
                <a:latin typeface="+mn-lt"/>
              </a:rPr>
              <a:t>Tools like </a:t>
            </a:r>
            <a:r>
              <a:rPr lang="en-US" sz="1350" dirty="0" err="1">
                <a:solidFill>
                  <a:schemeClr val="bg1"/>
                </a:solidFill>
                <a:latin typeface="+mn-lt"/>
              </a:rPr>
              <a:t>truffleHog</a:t>
            </a:r>
            <a:r>
              <a:rPr lang="en-US" sz="1350" dirty="0">
                <a:solidFill>
                  <a:schemeClr val="bg1"/>
                </a:solidFill>
                <a:latin typeface="+mn-lt"/>
              </a:rPr>
              <a:t> (</a:t>
            </a:r>
            <a:r>
              <a:rPr lang="en-US" sz="1350" dirty="0">
                <a:solidFill>
                  <a:schemeClr val="bg1"/>
                </a:solidFill>
                <a:latin typeface="+mn-lt"/>
                <a:hlinkClick r:id="rId3"/>
              </a:rPr>
              <a:t>https://github.com/dxa4481/truffleHog</a:t>
            </a:r>
            <a:r>
              <a:rPr lang="en-US" sz="1350" dirty="0">
                <a:solidFill>
                  <a:schemeClr val="bg1"/>
                </a:solidFill>
                <a:latin typeface="+mn-lt"/>
              </a:rPr>
              <a:t>) can help with repo scanning</a:t>
            </a:r>
          </a:p>
        </p:txBody>
      </p:sp>
      <p:grpSp>
        <p:nvGrpSpPr>
          <p:cNvPr id="5" name="Group 4">
            <a:extLst>
              <a:ext uri="{FF2B5EF4-FFF2-40B4-BE49-F238E27FC236}">
                <a16:creationId xmlns:a16="http://schemas.microsoft.com/office/drawing/2014/main" id="{3C06B766-8772-43C0-A0D2-F6452E35B2F0}"/>
              </a:ext>
            </a:extLst>
          </p:cNvPr>
          <p:cNvGrpSpPr/>
          <p:nvPr/>
        </p:nvGrpSpPr>
        <p:grpSpPr>
          <a:xfrm>
            <a:off x="472500" y="3375061"/>
            <a:ext cx="2116588" cy="616449"/>
            <a:chOff x="630000" y="4500081"/>
            <a:chExt cx="2822117" cy="821932"/>
          </a:xfrm>
        </p:grpSpPr>
        <p:sp>
          <p:nvSpPr>
            <p:cNvPr id="6" name="Arrow: Left 5">
              <a:extLst>
                <a:ext uri="{FF2B5EF4-FFF2-40B4-BE49-F238E27FC236}">
                  <a16:creationId xmlns:a16="http://schemas.microsoft.com/office/drawing/2014/main" id="{9CEDA713-6FF3-43FD-9910-389507010F22}"/>
                </a:ext>
              </a:extLst>
            </p:cNvPr>
            <p:cNvSpPr/>
            <p:nvPr/>
          </p:nvSpPr>
          <p:spPr>
            <a:xfrm>
              <a:off x="630000" y="4500081"/>
              <a:ext cx="2822117" cy="821932"/>
            </a:xfrm>
            <a:prstGeom prst="leftArrow">
              <a:avLst/>
            </a:prstGeom>
            <a:solidFill>
              <a:schemeClr val="bg1"/>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pic>
          <p:nvPicPr>
            <p:cNvPr id="7" name="Graphic 6" descr="Lock with solid fill">
              <a:extLst>
                <a:ext uri="{FF2B5EF4-FFF2-40B4-BE49-F238E27FC236}">
                  <a16:creationId xmlns:a16="http://schemas.microsoft.com/office/drawing/2014/main" id="{763AA4FF-1A69-4A8C-B105-2587DE05E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882" y="4691901"/>
              <a:ext cx="457200" cy="457200"/>
            </a:xfrm>
            <a:prstGeom prst="rect">
              <a:avLst/>
            </a:prstGeom>
          </p:spPr>
        </p:pic>
        <p:pic>
          <p:nvPicPr>
            <p:cNvPr id="8" name="Graphic 7" descr="Lock with solid fill">
              <a:extLst>
                <a:ext uri="{FF2B5EF4-FFF2-40B4-BE49-F238E27FC236}">
                  <a16:creationId xmlns:a16="http://schemas.microsoft.com/office/drawing/2014/main" id="{284BDC8C-659E-422F-A6E9-2A63ABA0F0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757" y="4691901"/>
              <a:ext cx="457200" cy="457200"/>
            </a:xfrm>
            <a:prstGeom prst="rect">
              <a:avLst/>
            </a:prstGeom>
          </p:spPr>
        </p:pic>
        <p:pic>
          <p:nvPicPr>
            <p:cNvPr id="9" name="Graphic 8" descr="Lock with solid fill">
              <a:extLst>
                <a:ext uri="{FF2B5EF4-FFF2-40B4-BE49-F238E27FC236}">
                  <a16:creationId xmlns:a16="http://schemas.microsoft.com/office/drawing/2014/main" id="{BE2CFB0A-B61A-4871-A3D5-6C3733F27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1632" y="4691900"/>
              <a:ext cx="457200" cy="457200"/>
            </a:xfrm>
            <a:prstGeom prst="rect">
              <a:avLst/>
            </a:prstGeom>
          </p:spPr>
        </p:pic>
        <p:cxnSp>
          <p:nvCxnSpPr>
            <p:cNvPr id="10" name="Straight Arrow Connector 9">
              <a:extLst>
                <a:ext uri="{FF2B5EF4-FFF2-40B4-BE49-F238E27FC236}">
                  <a16:creationId xmlns:a16="http://schemas.microsoft.com/office/drawing/2014/main" id="{06A7F42E-9E6D-4DE1-B642-AAA8413B6A0A}"/>
                </a:ext>
              </a:extLst>
            </p:cNvPr>
            <p:cNvCxnSpPr>
              <a:cxnSpLocks/>
            </p:cNvCxnSpPr>
            <p:nvPr/>
          </p:nvCxnSpPr>
          <p:spPr>
            <a:xfrm flipH="1">
              <a:off x="2452132" y="4920500"/>
              <a:ext cx="448675"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BE5E86-FF2F-4CCC-89B5-579387FABC13}"/>
                </a:ext>
              </a:extLst>
            </p:cNvPr>
            <p:cNvCxnSpPr/>
            <p:nvPr/>
          </p:nvCxnSpPr>
          <p:spPr>
            <a:xfrm flipH="1">
              <a:off x="1577082" y="4920500"/>
              <a:ext cx="385392" cy="1"/>
            </a:xfrm>
            <a:prstGeom prst="straightConnector1">
              <a:avLst/>
            </a:prstGeom>
            <a:ln w="28575" cap="rnd">
              <a:solidFill>
                <a:schemeClr val="tx1">
                  <a:lumMod val="60000"/>
                  <a:lumOff val="40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F1F24544-1D3E-4A1D-735C-526E411AE74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12348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D8B1-EAF8-0BF3-77BA-24BDCDA999EA}"/>
              </a:ext>
            </a:extLst>
          </p:cNvPr>
          <p:cNvSpPr>
            <a:spLocks noGrp="1"/>
          </p:cNvSpPr>
          <p:nvPr>
            <p:ph type="title"/>
          </p:nvPr>
        </p:nvSpPr>
        <p:spPr/>
        <p:txBody>
          <a:bodyPr/>
          <a:lstStyle/>
          <a:p>
            <a:r>
              <a:rPr lang="en-US" dirty="0"/>
              <a:t>Key Benefits of </a:t>
            </a:r>
            <a:r>
              <a:rPr lang="en-US" dirty="0" err="1"/>
              <a:t>DevSecOps</a:t>
            </a:r>
            <a:r>
              <a:rPr lang="en-US" dirty="0"/>
              <a:t> (In Summary)</a:t>
            </a:r>
          </a:p>
        </p:txBody>
      </p:sp>
      <p:sp>
        <p:nvSpPr>
          <p:cNvPr id="4" name="Slide Number Placeholder 3">
            <a:extLst>
              <a:ext uri="{FF2B5EF4-FFF2-40B4-BE49-F238E27FC236}">
                <a16:creationId xmlns:a16="http://schemas.microsoft.com/office/drawing/2014/main" id="{AB3E2B49-5B7F-4338-C065-713CF5DEF4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5" name="Picture 6">
            <a:extLst>
              <a:ext uri="{FF2B5EF4-FFF2-40B4-BE49-F238E27FC236}">
                <a16:creationId xmlns:a16="http://schemas.microsoft.com/office/drawing/2014/main" id="{37784007-8542-5560-52DD-C7DF448AC4E1}"/>
              </a:ext>
            </a:extLst>
          </p:cNvPr>
          <p:cNvPicPr>
            <a:picLocks noChangeAspect="1"/>
          </p:cNvPicPr>
          <p:nvPr/>
        </p:nvPicPr>
        <p:blipFill>
          <a:blip r:embed="rId2"/>
          <a:srcRect t="1000" b="1000"/>
          <a:stretch>
            <a:fillRect/>
          </a:stretch>
        </p:blipFill>
        <p:spPr>
          <a:xfrm>
            <a:off x="331690" y="1324570"/>
            <a:ext cx="2532700" cy="1416973"/>
          </a:xfrm>
          <a:prstGeom prst="rect">
            <a:avLst/>
          </a:prstGeom>
        </p:spPr>
      </p:pic>
      <p:sp>
        <p:nvSpPr>
          <p:cNvPr id="6" name="TextBox 7">
            <a:extLst>
              <a:ext uri="{FF2B5EF4-FFF2-40B4-BE49-F238E27FC236}">
                <a16:creationId xmlns:a16="http://schemas.microsoft.com/office/drawing/2014/main" id="{7E7120DC-EDA3-B4F1-996D-D66C91D3E3C5}"/>
              </a:ext>
            </a:extLst>
          </p:cNvPr>
          <p:cNvSpPr txBox="1"/>
          <p:nvPr/>
        </p:nvSpPr>
        <p:spPr>
          <a:xfrm>
            <a:off x="354005" y="2875430"/>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Proactive Security Measures</a:t>
            </a:r>
            <a:endParaRPr lang="en-US" sz="966" dirty="0"/>
          </a:p>
        </p:txBody>
      </p:sp>
      <p:sp>
        <p:nvSpPr>
          <p:cNvPr id="7" name="TextBox 8">
            <a:extLst>
              <a:ext uri="{FF2B5EF4-FFF2-40B4-BE49-F238E27FC236}">
                <a16:creationId xmlns:a16="http://schemas.microsoft.com/office/drawing/2014/main" id="{AA9465D4-D5A1-15A1-438B-88034A80CBD3}"/>
              </a:ext>
            </a:extLst>
          </p:cNvPr>
          <p:cNvSpPr txBox="1"/>
          <p:nvPr/>
        </p:nvSpPr>
        <p:spPr>
          <a:xfrm>
            <a:off x="354005" y="3477923"/>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By integrating security early in the development lifecycle, organizations can identify vulnerabilities sooner, significantly reducing the risk of breaches and enhancing overall application security.</a:t>
            </a:r>
            <a:endParaRPr lang="en-US" sz="966" dirty="0"/>
          </a:p>
        </p:txBody>
      </p:sp>
      <p:pic>
        <p:nvPicPr>
          <p:cNvPr id="8" name="Picture 10">
            <a:extLst>
              <a:ext uri="{FF2B5EF4-FFF2-40B4-BE49-F238E27FC236}">
                <a16:creationId xmlns:a16="http://schemas.microsoft.com/office/drawing/2014/main" id="{88BE9BD0-289B-BD2C-8F7E-2CCE9C52C907}"/>
              </a:ext>
            </a:extLst>
          </p:cNvPr>
          <p:cNvPicPr>
            <a:picLocks noChangeAspect="1"/>
          </p:cNvPicPr>
          <p:nvPr/>
        </p:nvPicPr>
        <p:blipFill>
          <a:blip r:embed="rId3"/>
          <a:srcRect t="1000" b="1000"/>
          <a:stretch>
            <a:fillRect/>
          </a:stretch>
        </p:blipFill>
        <p:spPr>
          <a:xfrm>
            <a:off x="3332995" y="1748546"/>
            <a:ext cx="2532700" cy="1416973"/>
          </a:xfrm>
          <a:prstGeom prst="rect">
            <a:avLst/>
          </a:prstGeom>
        </p:spPr>
      </p:pic>
      <p:sp>
        <p:nvSpPr>
          <p:cNvPr id="9" name="TextBox 11">
            <a:extLst>
              <a:ext uri="{FF2B5EF4-FFF2-40B4-BE49-F238E27FC236}">
                <a16:creationId xmlns:a16="http://schemas.microsoft.com/office/drawing/2014/main" id="{9F21176C-F7BF-B6B5-FDC5-074066E225BF}"/>
              </a:ext>
            </a:extLst>
          </p:cNvPr>
          <p:cNvSpPr txBox="1"/>
          <p:nvPr/>
        </p:nvSpPr>
        <p:spPr>
          <a:xfrm>
            <a:off x="3366467" y="3288249"/>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Streamlined Compliance Processes</a:t>
            </a:r>
            <a:endParaRPr lang="en-US" sz="966" dirty="0"/>
          </a:p>
        </p:txBody>
      </p:sp>
      <p:sp>
        <p:nvSpPr>
          <p:cNvPr id="10" name="TextBox 12">
            <a:extLst>
              <a:ext uri="{FF2B5EF4-FFF2-40B4-BE49-F238E27FC236}">
                <a16:creationId xmlns:a16="http://schemas.microsoft.com/office/drawing/2014/main" id="{B1BC9A10-4948-D4F8-2916-058257753998}"/>
              </a:ext>
            </a:extLst>
          </p:cNvPr>
          <p:cNvSpPr txBox="1"/>
          <p:nvPr/>
        </p:nvSpPr>
        <p:spPr>
          <a:xfrm>
            <a:off x="3366467" y="3890741"/>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a:solidFill>
                  <a:srgbClr val="1F2329"/>
                </a:solidFill>
                <a:latin typeface="Arial" panose="020B0604020202020204" pitchFamily="34" charset="0"/>
              </a:rPr>
              <a:t>Continuous compliance through automated checks within CI/CD pipelines ensures that security standards are consistently met, minimizing the risk of regulatory penalties and enhancing operational integrity.</a:t>
            </a:r>
            <a:endParaRPr lang="en-US" sz="966" dirty="0"/>
          </a:p>
        </p:txBody>
      </p:sp>
      <p:pic>
        <p:nvPicPr>
          <p:cNvPr id="11" name="Picture 13">
            <a:extLst>
              <a:ext uri="{FF2B5EF4-FFF2-40B4-BE49-F238E27FC236}">
                <a16:creationId xmlns:a16="http://schemas.microsoft.com/office/drawing/2014/main" id="{37D8FD0F-C17E-CF4F-9299-FE9E171D936F}"/>
              </a:ext>
            </a:extLst>
          </p:cNvPr>
          <p:cNvPicPr>
            <a:picLocks noChangeAspect="1"/>
          </p:cNvPicPr>
          <p:nvPr/>
        </p:nvPicPr>
        <p:blipFill>
          <a:blip r:embed="rId4"/>
          <a:srcRect t="1000" b="1000"/>
          <a:stretch>
            <a:fillRect/>
          </a:stretch>
        </p:blipFill>
        <p:spPr>
          <a:xfrm>
            <a:off x="6334300" y="1536558"/>
            <a:ext cx="2532700" cy="1416973"/>
          </a:xfrm>
          <a:prstGeom prst="rect">
            <a:avLst/>
          </a:prstGeom>
        </p:spPr>
      </p:pic>
      <p:sp>
        <p:nvSpPr>
          <p:cNvPr id="12" name="TextBox 14">
            <a:extLst>
              <a:ext uri="{FF2B5EF4-FFF2-40B4-BE49-F238E27FC236}">
                <a16:creationId xmlns:a16="http://schemas.microsoft.com/office/drawing/2014/main" id="{6D6DC719-DA36-93C8-C486-5D82B47082D6}"/>
              </a:ext>
            </a:extLst>
          </p:cNvPr>
          <p:cNvSpPr txBox="1"/>
          <p:nvPr/>
        </p:nvSpPr>
        <p:spPr>
          <a:xfrm>
            <a:off x="6367772" y="3098576"/>
            <a:ext cx="2432284" cy="423976"/>
          </a:xfrm>
          <a:prstGeom prst="rect">
            <a:avLst/>
          </a:prstGeom>
          <a:solidFill>
            <a:srgbClr val="000000">
              <a:alpha val="0"/>
            </a:srgbClr>
          </a:solidFill>
        </p:spPr>
        <p:txBody>
          <a:bodyPr lIns="0" tIns="0" rIns="0" bIns="0" rtlCol="0" anchor="ctr"/>
          <a:lstStyle/>
          <a:p>
            <a:pPr>
              <a:lnSpc>
                <a:spcPct val="112500"/>
              </a:lnSpc>
              <a:defRPr/>
            </a:pPr>
            <a:r>
              <a:rPr lang="en-US" sz="1406" b="1" dirty="0">
                <a:solidFill>
                  <a:srgbClr val="2F1B12"/>
                </a:solidFill>
                <a:latin typeface="Arial" panose="020B0604020202020204" pitchFamily="34" charset="0"/>
              </a:rPr>
              <a:t>Fostering Team Collaboration</a:t>
            </a:r>
            <a:endParaRPr lang="en-US" sz="966" dirty="0"/>
          </a:p>
        </p:txBody>
      </p:sp>
      <p:sp>
        <p:nvSpPr>
          <p:cNvPr id="13" name="TextBox 15">
            <a:extLst>
              <a:ext uri="{FF2B5EF4-FFF2-40B4-BE49-F238E27FC236}">
                <a16:creationId xmlns:a16="http://schemas.microsoft.com/office/drawing/2014/main" id="{F355005C-C8F9-EC7D-E3B5-E744046BEF6C}"/>
              </a:ext>
            </a:extLst>
          </p:cNvPr>
          <p:cNvSpPr txBox="1"/>
          <p:nvPr/>
        </p:nvSpPr>
        <p:spPr>
          <a:xfrm>
            <a:off x="6367772" y="3701068"/>
            <a:ext cx="2432284" cy="859110"/>
          </a:xfrm>
          <a:prstGeom prst="rect">
            <a:avLst/>
          </a:prstGeom>
          <a:solidFill>
            <a:srgbClr val="000000">
              <a:alpha val="0"/>
            </a:srgbClr>
          </a:solidFill>
        </p:spPr>
        <p:txBody>
          <a:bodyPr lIns="0" tIns="0" rIns="0" bIns="0" rtlCol="0" anchor="ctr"/>
          <a:lstStyle/>
          <a:p>
            <a:pPr>
              <a:lnSpc>
                <a:spcPct val="109090"/>
              </a:lnSpc>
              <a:defRPr/>
            </a:pPr>
            <a:r>
              <a:rPr lang="en-US" sz="966" dirty="0" err="1">
                <a:solidFill>
                  <a:srgbClr val="1F2329"/>
                </a:solidFill>
                <a:latin typeface="Arial" panose="020B0604020202020204" pitchFamily="34" charset="0"/>
              </a:rPr>
              <a:t>DevSecOps</a:t>
            </a:r>
            <a:r>
              <a:rPr lang="en-US" sz="966" dirty="0">
                <a:solidFill>
                  <a:srgbClr val="1F2329"/>
                </a:solidFill>
                <a:latin typeface="Arial" panose="020B0604020202020204" pitchFamily="34" charset="0"/>
              </a:rPr>
              <a:t> promotes a culture of collaboration among development, security, and operations teams, leading to improved communication, faster problem resolution, and a unified approach to security challenges.</a:t>
            </a:r>
            <a:endParaRPr lang="en-US" sz="966" dirty="0"/>
          </a:p>
        </p:txBody>
      </p:sp>
    </p:spTree>
    <p:extLst>
      <p:ext uri="{BB962C8B-B14F-4D97-AF65-F5344CB8AC3E}">
        <p14:creationId xmlns:p14="http://schemas.microsoft.com/office/powerpoint/2010/main" val="28046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t>Thank you!</a:t>
            </a:r>
            <a:endParaRPr sz="4500" dirty="0"/>
          </a:p>
          <a:p>
            <a:pPr marL="0" lvl="0" indent="0" algn="l" rtl="0">
              <a:lnSpc>
                <a:spcPct val="83000"/>
              </a:lnSpc>
              <a:spcBef>
                <a:spcPts val="0"/>
              </a:spcBef>
              <a:spcAft>
                <a:spcPts val="0"/>
              </a:spcAft>
              <a:buNone/>
            </a:pPr>
            <a:endParaRPr sz="1900" dirty="0"/>
          </a:p>
          <a:p>
            <a:pPr marL="0" lvl="0" indent="0" algn="l" rtl="0">
              <a:lnSpc>
                <a:spcPct val="115000"/>
              </a:lnSpc>
              <a:spcBef>
                <a:spcPts val="0"/>
              </a:spcBef>
              <a:spcAft>
                <a:spcPts val="0"/>
              </a:spcAft>
              <a:buNone/>
            </a:pPr>
            <a:r>
              <a:rPr lang="en" sz="1900" dirty="0"/>
              <a:t>If you have additional questions, </a:t>
            </a:r>
            <a:br>
              <a:rPr lang="en" sz="1900" dirty="0"/>
            </a:br>
            <a:r>
              <a:rPr lang="en" sz="1900" dirty="0"/>
              <a:t>please reach out to me at:</a:t>
            </a:r>
            <a:endParaRPr sz="1900" dirty="0"/>
          </a:p>
          <a:p>
            <a:pPr marL="0" lvl="0" indent="0" algn="l" rtl="0">
              <a:lnSpc>
                <a:spcPct val="115000"/>
              </a:lnSpc>
              <a:spcBef>
                <a:spcPts val="0"/>
              </a:spcBef>
              <a:spcAft>
                <a:spcPts val="0"/>
              </a:spcAft>
              <a:buNone/>
            </a:pPr>
            <a:r>
              <a:rPr lang="en" sz="1900"/>
              <a:t>asanders@gamuttechnologysvcs.com</a:t>
            </a:r>
            <a:endParaRPr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 name="Google Shape;399;p53">
            <a:extLst>
              <a:ext uri="{FF2B5EF4-FFF2-40B4-BE49-F238E27FC236}">
                <a16:creationId xmlns:a16="http://schemas.microsoft.com/office/drawing/2014/main" id="{B00FD85A-1D5D-D680-8104-4A431BFAB5CE}"/>
              </a:ext>
            </a:extLst>
          </p:cNvPr>
          <p:cNvPicPr preferRelativeResize="0"/>
          <p:nvPr/>
        </p:nvPicPr>
        <p:blipFill>
          <a:blip r:embed="rId6">
            <a:alphaModFix/>
          </a:blip>
          <a:stretch>
            <a:fillRect/>
          </a:stretch>
        </p:blipFill>
        <p:spPr>
          <a:xfrm>
            <a:off x="7349581" y="4623672"/>
            <a:ext cx="1355525" cy="29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D1ED8-7D3B-315A-FA41-E2CE99238B40}"/>
              </a:ext>
            </a:extLst>
          </p:cNvPr>
          <p:cNvSpPr>
            <a:spLocks noGrp="1"/>
          </p:cNvSpPr>
          <p:nvPr>
            <p:ph type="title"/>
          </p:nvPr>
        </p:nvSpPr>
        <p:spPr/>
        <p:txBody>
          <a:bodyPr/>
          <a:lstStyle/>
          <a:p>
            <a:r>
              <a:rPr lang="en-US" dirty="0"/>
              <a:t>How Long Does it Take for a Company to Go Bankrupt?</a:t>
            </a:r>
          </a:p>
        </p:txBody>
      </p:sp>
      <p:pic>
        <p:nvPicPr>
          <p:cNvPr id="5" name="Graphic 4" descr="Hourglass 30% with solid fill">
            <a:extLst>
              <a:ext uri="{FF2B5EF4-FFF2-40B4-BE49-F238E27FC236}">
                <a16:creationId xmlns:a16="http://schemas.microsoft.com/office/drawing/2014/main" id="{12D4F595-8ACC-0360-3056-AB3702228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700" y="311060"/>
            <a:ext cx="685800" cy="685800"/>
          </a:xfrm>
          <a:prstGeom prst="rect">
            <a:avLst/>
          </a:prstGeom>
        </p:spPr>
      </p:pic>
      <p:sp>
        <p:nvSpPr>
          <p:cNvPr id="6" name="TextBox 5">
            <a:extLst>
              <a:ext uri="{FF2B5EF4-FFF2-40B4-BE49-F238E27FC236}">
                <a16:creationId xmlns:a16="http://schemas.microsoft.com/office/drawing/2014/main" id="{EB785353-043C-5180-7A82-A2F04301A32C}"/>
              </a:ext>
            </a:extLst>
          </p:cNvPr>
          <p:cNvSpPr txBox="1"/>
          <p:nvPr/>
        </p:nvSpPr>
        <p:spPr>
          <a:xfrm>
            <a:off x="5352393" y="2047547"/>
            <a:ext cx="2837793" cy="10484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rgbClr val="575757"/>
                </a:solidFill>
              </a:rPr>
              <a:t>If the circumstances are right, it can happen in just 45 minutes!</a:t>
            </a:r>
          </a:p>
        </p:txBody>
      </p:sp>
      <p:pic>
        <p:nvPicPr>
          <p:cNvPr id="9" name="Picture 8" descr="Stock numbers on a digital display">
            <a:extLst>
              <a:ext uri="{FF2B5EF4-FFF2-40B4-BE49-F238E27FC236}">
                <a16:creationId xmlns:a16="http://schemas.microsoft.com/office/drawing/2014/main" id="{0DC73DE6-F220-F024-21CC-45D57CBA0EDA}"/>
              </a:ext>
            </a:extLst>
          </p:cNvPr>
          <p:cNvPicPr>
            <a:picLocks noChangeAspect="1"/>
          </p:cNvPicPr>
          <p:nvPr/>
        </p:nvPicPr>
        <p:blipFill>
          <a:blip r:embed="rId5"/>
          <a:stretch>
            <a:fillRect/>
          </a:stretch>
        </p:blipFill>
        <p:spPr>
          <a:xfrm>
            <a:off x="1113259" y="1513553"/>
            <a:ext cx="3627091" cy="2116394"/>
          </a:xfrm>
          <a:prstGeom prst="rect">
            <a:avLst/>
          </a:prstGeom>
        </p:spPr>
      </p:pic>
      <p:sp>
        <p:nvSpPr>
          <p:cNvPr id="2" name="Google Shape;238;p2">
            <a:extLst>
              <a:ext uri="{FF2B5EF4-FFF2-40B4-BE49-F238E27FC236}">
                <a16:creationId xmlns:a16="http://schemas.microsoft.com/office/drawing/2014/main" id="{2A7E8A94-760E-12CB-BBF4-C2C96694D9E7}"/>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t>9</a:t>
            </a:fld>
            <a:endParaRPr/>
          </a:p>
        </p:txBody>
      </p:sp>
    </p:spTree>
    <p:extLst>
      <p:ext uri="{BB962C8B-B14F-4D97-AF65-F5344CB8AC3E}">
        <p14:creationId xmlns:p14="http://schemas.microsoft.com/office/powerpoint/2010/main" val="189835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EDYHc48SzK2RKzKTuYc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7990</TotalTime>
  <Words>4213</Words>
  <Application>Microsoft Office PowerPoint</Application>
  <PresentationFormat>On-screen Show (16:9)</PresentationFormat>
  <Paragraphs>566</Paragraphs>
  <Slides>84</Slides>
  <Notes>77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4" baseType="lpstr">
      <vt:lpstr>Montserrat</vt:lpstr>
      <vt:lpstr>Montserrat Medium</vt:lpstr>
      <vt:lpstr>Wingdings</vt:lpstr>
      <vt:lpstr>Helvetica Neue Light</vt:lpstr>
      <vt:lpstr>Arial</vt:lpstr>
      <vt:lpstr>Calibri</vt:lpstr>
      <vt:lpstr>Courier New</vt:lpstr>
      <vt:lpstr>Trebuchet MS</vt:lpstr>
      <vt:lpstr>Pluralsight default theme</vt:lpstr>
      <vt:lpstr>think-cell Slide</vt:lpstr>
      <vt:lpstr> Welcome! Intro to DevSecOps</vt:lpstr>
      <vt:lpstr>Hello</vt:lpstr>
      <vt:lpstr>Agenda</vt:lpstr>
      <vt:lpstr>How We’re Going to Work Together</vt:lpstr>
      <vt:lpstr>Learning Objectives</vt:lpstr>
      <vt:lpstr>Learning Objectives</vt:lpstr>
      <vt:lpstr>CI/CD as a Capability / Differentiator</vt:lpstr>
      <vt:lpstr>What a difference 45 minutes can make!!</vt:lpstr>
      <vt:lpstr>How Long Does it Take for a Company to Go Bankrupt?</vt:lpstr>
      <vt:lpstr>Knight Capital Group – What Happened?</vt:lpstr>
      <vt:lpstr>DevOps – What it is &amp; why it’s valuable</vt:lpstr>
      <vt:lpstr>Approach Used In the “Olden” Times</vt:lpstr>
      <vt:lpstr>DevOps – The New Way</vt:lpstr>
      <vt:lpstr>DevOps – The Three Ways</vt:lpstr>
      <vt:lpstr>DevOps – The Three Ways</vt:lpstr>
      <vt:lpstr>DevOps – The Three Ways</vt:lpstr>
      <vt:lpstr>DevSecOps</vt:lpstr>
      <vt:lpstr>The Mindset</vt:lpstr>
      <vt:lpstr>DevSecOps</vt:lpstr>
      <vt:lpstr>DevSecOps</vt:lpstr>
      <vt:lpstr>DevSecOps and how can businesses benefit from it?</vt:lpstr>
      <vt:lpstr>Security in Software Engineering – The Traditional Way</vt:lpstr>
      <vt:lpstr>Security in Software Engineering – A Better Way</vt:lpstr>
      <vt:lpstr>Security in Software Engineering – DevSecOps</vt:lpstr>
      <vt:lpstr>Security in Software Engineering – DevSecOps</vt:lpstr>
      <vt:lpstr>DevSecOps in Plan</vt:lpstr>
      <vt:lpstr>Assessing Security Risks (Plan Phase)</vt:lpstr>
      <vt:lpstr>Assessing Security Risks</vt:lpstr>
      <vt:lpstr>Threat Modeling</vt:lpstr>
      <vt:lpstr>Threat Modeling</vt:lpstr>
      <vt:lpstr>Threat Modeling – Key Considerations</vt:lpstr>
      <vt:lpstr>Overview of the STRIDE Methodology for Threat Modeling</vt:lpstr>
      <vt:lpstr>PowerPoint Presentation</vt:lpstr>
      <vt:lpstr>PowerPoint Presentation</vt:lpstr>
      <vt:lpstr>PowerPoint Presentation</vt:lpstr>
      <vt:lpstr>PowerPoint Presentation</vt:lpstr>
      <vt:lpstr>PowerPoint Presentation</vt:lpstr>
      <vt:lpstr>PowerPoint Presentation</vt:lpstr>
      <vt:lpstr>Defining Objectives and Scope</vt:lpstr>
      <vt:lpstr>Creating a System Architecture Diagram</vt:lpstr>
      <vt:lpstr>Identifying Assets &amp; Entry Points</vt:lpstr>
      <vt:lpstr>Prioritizing Threats</vt:lpstr>
      <vt:lpstr>MITRE ATT&amp;CK Framework</vt:lpstr>
      <vt:lpstr>LAB:</vt:lpstr>
      <vt:lpstr>LAB:</vt:lpstr>
      <vt:lpstr>DevSecOps in Development</vt:lpstr>
      <vt:lpstr>Shifting Security Left – Develop</vt:lpstr>
      <vt:lpstr>Shifting Security Left – Develop</vt:lpstr>
      <vt:lpstr>Moment of Reflection</vt:lpstr>
      <vt:lpstr>DevSecOps in Build</vt:lpstr>
      <vt:lpstr>Shifting Security Left – Build</vt:lpstr>
      <vt:lpstr>Shifting Security Left – Build</vt:lpstr>
      <vt:lpstr>Shifting Security Left – Build</vt:lpstr>
      <vt:lpstr>Shifting Security Left – Build</vt:lpstr>
      <vt:lpstr>Shifting Security Left – Build</vt:lpstr>
      <vt:lpstr>Shifting Security Left – Build</vt:lpstr>
      <vt:lpstr>Moment of Reflection</vt:lpstr>
      <vt:lpstr>DevSecOps in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Shifting Security Left – Test</vt:lpstr>
      <vt:lpstr>Moment of Reflection</vt:lpstr>
      <vt:lpstr>DevSecOps in Release</vt:lpstr>
      <vt:lpstr>Shifting Security Left – Release</vt:lpstr>
      <vt:lpstr>Shifting Security Left – Release</vt:lpstr>
      <vt:lpstr>Shifting Security Left – Release</vt:lpstr>
      <vt:lpstr>Moment of Reflection</vt:lpstr>
      <vt:lpstr>DevSecOps in Operate</vt:lpstr>
      <vt:lpstr>Shifting Security Left – Operate</vt:lpstr>
      <vt:lpstr>Shifting Security Left – Operate</vt:lpstr>
      <vt:lpstr>Shifting Security Left – Operate</vt:lpstr>
      <vt:lpstr>Shifting Security Left – Operate</vt:lpstr>
      <vt:lpstr>Moment of Reflection</vt:lpstr>
      <vt:lpstr>Additional Considerations</vt:lpstr>
      <vt:lpstr>Other Key Considerations - SAST</vt:lpstr>
      <vt:lpstr>Other Key Considerations - Containers</vt:lpstr>
      <vt:lpstr>Other Key Considerations – Sensitive Config</vt:lpstr>
      <vt:lpstr>Key Benefits of DevSecOps (In Summary)</vt:lpstr>
      <vt:lpstr>Thank you!  If you have additional questions,  please reach out to me at: asanders@gamuttechnologysvcs.com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272</cp:revision>
  <dcterms:modified xsi:type="dcterms:W3CDTF">2025-01-26T22:55:07Z</dcterms:modified>
</cp:coreProperties>
</file>